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306" r:id="rId5"/>
    <p:sldId id="267" r:id="rId6"/>
    <p:sldId id="268" r:id="rId7"/>
    <p:sldId id="303" r:id="rId8"/>
    <p:sldId id="300" r:id="rId9"/>
    <p:sldId id="305" r:id="rId10"/>
    <p:sldId id="301" r:id="rId11"/>
    <p:sldId id="308" r:id="rId12"/>
    <p:sldId id="307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6AB"/>
    <a:srgbClr val="FF8100"/>
    <a:srgbClr val="423BFF"/>
    <a:srgbClr val="FFF0C8"/>
    <a:srgbClr val="4142F5"/>
    <a:srgbClr val="ED7D31"/>
    <a:srgbClr val="4D4DFF"/>
    <a:srgbClr val="96BCC9"/>
    <a:srgbClr val="2ED2ED"/>
    <a:srgbClr val="AE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9C636-9DD9-499D-A598-845E78D1CD57}" v="186" dt="2022-01-27T13:27:47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04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695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59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178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6206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372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8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500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510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12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97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599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82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rgbClr val="FDD6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48095-0576-46ED-B529-3017FB863097}" type="datetimeFigureOut">
              <a:rPr lang="he-IL" smtClean="0"/>
              <a:t>ט"ו/אייר/תשפ"ב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381E-416E-4DBD-A8CC-F3CDBBBD3A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89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7.png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9.em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3" descr="תמונה שמכילה קרקע, חוץ, שמים, שדה&#10;&#10;התיאור נוצר באופן אוטומטי">
            <a:extLst>
              <a:ext uri="{FF2B5EF4-FFF2-40B4-BE49-F238E27FC236}">
                <a16:creationId xmlns:a16="http://schemas.microsoft.com/office/drawing/2014/main" id="{EADCBEA9-81E8-4BAC-8231-D83AEC9B6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5248" r="33308" b="43891"/>
          <a:stretch/>
        </p:blipFill>
        <p:spPr>
          <a:xfrm flipH="1">
            <a:off x="-1" y="0"/>
            <a:ext cx="12197905" cy="594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A3A766-253C-3C4C-9CEC-19187815B2A8}"/>
              </a:ext>
            </a:extLst>
          </p:cNvPr>
          <p:cNvSpPr/>
          <p:nvPr/>
        </p:nvSpPr>
        <p:spPr>
          <a:xfrm>
            <a:off x="-11810" y="2801"/>
            <a:ext cx="12197905" cy="5938240"/>
          </a:xfrm>
          <a:prstGeom prst="rect">
            <a:avLst/>
          </a:prstGeom>
          <a:gradFill flip="none" rotWithShape="1">
            <a:gsLst>
              <a:gs pos="0">
                <a:srgbClr val="FEAC56"/>
              </a:gs>
              <a:gs pos="100000">
                <a:srgbClr val="FF8100">
                  <a:alpha val="26000"/>
                </a:srgbClr>
              </a:gs>
              <a:gs pos="77000">
                <a:srgbClr val="FDD6AB">
                  <a:alpha val="1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C5D88B-F214-E445-81CB-C7A5BAD30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1"/>
          <a:stretch/>
        </p:blipFill>
        <p:spPr>
          <a:xfrm>
            <a:off x="-11811" y="5535679"/>
            <a:ext cx="12209715" cy="1331189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68E23156-84D7-40C3-A603-93BDA41916C3}"/>
              </a:ext>
            </a:extLst>
          </p:cNvPr>
          <p:cNvSpPr txBox="1"/>
          <p:nvPr/>
        </p:nvSpPr>
        <p:spPr>
          <a:xfrm>
            <a:off x="499042" y="174825"/>
            <a:ext cx="851729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800" b="1" dirty="0">
                <a:solidFill>
                  <a:srgbClr val="423BFF"/>
                </a:solidFill>
                <a:cs typeface="Calibri" panose="020F0502020204030204" pitchFamily="34" charset="0"/>
              </a:rPr>
              <a:t>Socioeconomic Development Plan for the Negev Bedouin Community </a:t>
            </a:r>
          </a:p>
          <a:p>
            <a:pPr algn="l"/>
            <a:endParaRPr lang="he-IL" sz="4800" b="1" dirty="0">
              <a:solidFill>
                <a:srgbClr val="423BFF"/>
              </a:solidFill>
              <a:latin typeface="Athelas" panose="02000503000000020003" pitchFamily="2" charset="77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4FBEB-B083-9F40-BB54-A004D55F2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56" y="5517625"/>
            <a:ext cx="12546106" cy="260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B6AF148C-85F5-9146-BC59-CE11612D30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7" y="6072810"/>
            <a:ext cx="1470635" cy="441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E9A678-6F59-5045-9441-858990889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16" y="5002746"/>
            <a:ext cx="473496" cy="73365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89626D-E7EE-4B32-B73A-94FD2B62C55B}"/>
              </a:ext>
            </a:extLst>
          </p:cNvPr>
          <p:cNvCxnSpPr>
            <a:cxnSpLocks/>
          </p:cNvCxnSpPr>
          <p:nvPr/>
        </p:nvCxnSpPr>
        <p:spPr>
          <a:xfrm>
            <a:off x="632012" y="2392826"/>
            <a:ext cx="705711" cy="0"/>
          </a:xfrm>
          <a:prstGeom prst="line">
            <a:avLst/>
          </a:prstGeom>
          <a:ln w="19050">
            <a:solidFill>
              <a:srgbClr val="4D4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A80A2F9-CBA3-DE5F-819A-7FBE5C0906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06" y="5595023"/>
            <a:ext cx="3697393" cy="1040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264" y="2502840"/>
            <a:ext cx="540537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423BFF"/>
                </a:solidFill>
                <a:latin typeface="+mj-lt"/>
                <a:ea typeface="Microsoft Sans Serif" panose="020B0604020202020204" pitchFamily="34" charset="0"/>
                <a:cs typeface="Calibri" panose="020F0502020204030204" pitchFamily="34" charset="0"/>
              </a:rPr>
              <a:t>2022-2026 Government Resolution </a:t>
            </a:r>
            <a:endParaRPr lang="he-IL" sz="2800" dirty="0">
              <a:solidFill>
                <a:srgbClr val="423BFF"/>
              </a:solidFill>
              <a:latin typeface="+mj-lt"/>
              <a:ea typeface="Microsoft Sans Serif" panose="020B060402020202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471A3-5F47-4B58-AF99-DE067A008A33}"/>
              </a:ext>
            </a:extLst>
          </p:cNvPr>
          <p:cNvSpPr txBox="1"/>
          <p:nvPr/>
        </p:nvSpPr>
        <p:spPr>
          <a:xfrm>
            <a:off x="1638482" y="6091285"/>
            <a:ext cx="1903371" cy="356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100" b="1" i="0" dirty="0">
                <a:effectLst/>
                <a:latin typeface="arial" panose="020B0604020202020204" pitchFamily="34" charset="0"/>
              </a:rPr>
              <a:t>Ministry of Welfare and Social Affairs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0232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8366B169-DCA1-0645-B090-811E6A4F742F}"/>
              </a:ext>
            </a:extLst>
          </p:cNvPr>
          <p:cNvSpPr/>
          <p:nvPr/>
        </p:nvSpPr>
        <p:spPr>
          <a:xfrm rot="10800000">
            <a:off x="500089" y="4886710"/>
            <a:ext cx="10324486" cy="987745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0 w 3578399"/>
              <a:gd name="connsiteY0" fmla="*/ 0 h 4360438"/>
              <a:gd name="connsiteX1" fmla="*/ 3578399 w 3578399"/>
              <a:gd name="connsiteY1" fmla="*/ 63075 h 4360438"/>
              <a:gd name="connsiteX2" fmla="*/ 3578399 w 3578399"/>
              <a:gd name="connsiteY2" fmla="*/ 4360438 h 4360438"/>
              <a:gd name="connsiteX3" fmla="*/ 0 w 3578399"/>
              <a:gd name="connsiteY3" fmla="*/ 4360438 h 4360438"/>
              <a:gd name="connsiteX4" fmla="*/ 0 w 3578399"/>
              <a:gd name="connsiteY4" fmla="*/ 0 h 4360438"/>
              <a:gd name="connsiteX0" fmla="*/ 0 w 3578399"/>
              <a:gd name="connsiteY0" fmla="*/ 0 h 4360438"/>
              <a:gd name="connsiteX1" fmla="*/ 3578399 w 3578399"/>
              <a:gd name="connsiteY1" fmla="*/ 63075 h 4360438"/>
              <a:gd name="connsiteX2" fmla="*/ 3578399 w 3578399"/>
              <a:gd name="connsiteY2" fmla="*/ 4360438 h 4360438"/>
              <a:gd name="connsiteX3" fmla="*/ 141542 w 3578399"/>
              <a:gd name="connsiteY3" fmla="*/ 4234293 h 4360438"/>
              <a:gd name="connsiteX4" fmla="*/ 0 w 3578399"/>
              <a:gd name="connsiteY4" fmla="*/ 0 h 436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360438">
                <a:moveTo>
                  <a:pt x="0" y="0"/>
                </a:moveTo>
                <a:lnTo>
                  <a:pt x="3578399" y="63075"/>
                </a:lnTo>
                <a:lnTo>
                  <a:pt x="3578399" y="4360438"/>
                </a:lnTo>
                <a:lnTo>
                  <a:pt x="141542" y="42342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DD6AB"/>
              </a:gs>
              <a:gs pos="100000">
                <a:srgbClr val="FF81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A2376F13-0E3C-47C2-BB68-91471B7D3472}"/>
              </a:ext>
            </a:extLst>
          </p:cNvPr>
          <p:cNvSpPr/>
          <p:nvPr/>
        </p:nvSpPr>
        <p:spPr>
          <a:xfrm rot="10800000" flipH="1">
            <a:off x="500089" y="4912057"/>
            <a:ext cx="10311047" cy="967882"/>
          </a:xfrm>
          <a:custGeom>
            <a:avLst/>
            <a:gdLst>
              <a:gd name="connsiteX0" fmla="*/ 0 w 7574218"/>
              <a:gd name="connsiteY0" fmla="*/ 0 h 1064574"/>
              <a:gd name="connsiteX1" fmla="*/ 7574218 w 7574218"/>
              <a:gd name="connsiteY1" fmla="*/ 0 h 1064574"/>
              <a:gd name="connsiteX2" fmla="*/ 7574218 w 7574218"/>
              <a:gd name="connsiteY2" fmla="*/ 1064574 h 1064574"/>
              <a:gd name="connsiteX3" fmla="*/ 0 w 7574218"/>
              <a:gd name="connsiteY3" fmla="*/ 1064574 h 1064574"/>
              <a:gd name="connsiteX4" fmla="*/ 0 w 7574218"/>
              <a:gd name="connsiteY4" fmla="*/ 0 h 1064574"/>
              <a:gd name="connsiteX0" fmla="*/ 0 w 7812343"/>
              <a:gd name="connsiteY0" fmla="*/ 0 h 1074099"/>
              <a:gd name="connsiteX1" fmla="*/ 7574218 w 7812343"/>
              <a:gd name="connsiteY1" fmla="*/ 0 h 1074099"/>
              <a:gd name="connsiteX2" fmla="*/ 7812343 w 7812343"/>
              <a:gd name="connsiteY2" fmla="*/ 1074099 h 1074099"/>
              <a:gd name="connsiteX3" fmla="*/ 0 w 7812343"/>
              <a:gd name="connsiteY3" fmla="*/ 1064574 h 1074099"/>
              <a:gd name="connsiteX4" fmla="*/ 0 w 7812343"/>
              <a:gd name="connsiteY4" fmla="*/ 0 h 1074099"/>
              <a:gd name="connsiteX0" fmla="*/ 0 w 7812343"/>
              <a:gd name="connsiteY0" fmla="*/ 0 h 1074099"/>
              <a:gd name="connsiteX1" fmla="*/ 7612318 w 7812343"/>
              <a:gd name="connsiteY1" fmla="*/ 0 h 1074099"/>
              <a:gd name="connsiteX2" fmla="*/ 7812343 w 7812343"/>
              <a:gd name="connsiteY2" fmla="*/ 1074099 h 1074099"/>
              <a:gd name="connsiteX3" fmla="*/ 0 w 7812343"/>
              <a:gd name="connsiteY3" fmla="*/ 1064574 h 1074099"/>
              <a:gd name="connsiteX4" fmla="*/ 0 w 7812343"/>
              <a:gd name="connsiteY4" fmla="*/ 0 h 1074099"/>
              <a:gd name="connsiteX0" fmla="*/ 0 w 7812343"/>
              <a:gd name="connsiteY0" fmla="*/ 0 h 1074099"/>
              <a:gd name="connsiteX1" fmla="*/ 7612318 w 7812343"/>
              <a:gd name="connsiteY1" fmla="*/ 0 h 1074099"/>
              <a:gd name="connsiteX2" fmla="*/ 7812343 w 7812343"/>
              <a:gd name="connsiteY2" fmla="*/ 1074099 h 1074099"/>
              <a:gd name="connsiteX3" fmla="*/ 0 w 7812343"/>
              <a:gd name="connsiteY3" fmla="*/ 1064574 h 1074099"/>
              <a:gd name="connsiteX4" fmla="*/ 0 w 7812343"/>
              <a:gd name="connsiteY4" fmla="*/ 0 h 1074099"/>
              <a:gd name="connsiteX0" fmla="*/ 0 w 7612319"/>
              <a:gd name="connsiteY0" fmla="*/ 0 h 1099423"/>
              <a:gd name="connsiteX1" fmla="*/ 7612318 w 7612319"/>
              <a:gd name="connsiteY1" fmla="*/ 0 h 1099423"/>
              <a:gd name="connsiteX2" fmla="*/ 7223347 w 7612319"/>
              <a:gd name="connsiteY2" fmla="*/ 1099423 h 1099423"/>
              <a:gd name="connsiteX3" fmla="*/ 0 w 7612319"/>
              <a:gd name="connsiteY3" fmla="*/ 1064574 h 1099423"/>
              <a:gd name="connsiteX4" fmla="*/ 0 w 7612319"/>
              <a:gd name="connsiteY4" fmla="*/ 0 h 1099423"/>
              <a:gd name="connsiteX0" fmla="*/ 0 w 7555969"/>
              <a:gd name="connsiteY0" fmla="*/ 52653 h 1152076"/>
              <a:gd name="connsiteX1" fmla="*/ 7555969 w 7555969"/>
              <a:gd name="connsiteY1" fmla="*/ 0 h 1152076"/>
              <a:gd name="connsiteX2" fmla="*/ 7223347 w 7555969"/>
              <a:gd name="connsiteY2" fmla="*/ 1152076 h 1152076"/>
              <a:gd name="connsiteX3" fmla="*/ 0 w 7555969"/>
              <a:gd name="connsiteY3" fmla="*/ 1117227 h 1152076"/>
              <a:gd name="connsiteX4" fmla="*/ 0 w 7555969"/>
              <a:gd name="connsiteY4" fmla="*/ 52653 h 1152076"/>
              <a:gd name="connsiteX0" fmla="*/ 0 w 7555969"/>
              <a:gd name="connsiteY0" fmla="*/ 52653 h 1121103"/>
              <a:gd name="connsiteX1" fmla="*/ 7555969 w 7555969"/>
              <a:gd name="connsiteY1" fmla="*/ 0 h 1121103"/>
              <a:gd name="connsiteX2" fmla="*/ 7223349 w 7555969"/>
              <a:gd name="connsiteY2" fmla="*/ 1121103 h 1121103"/>
              <a:gd name="connsiteX3" fmla="*/ 0 w 7555969"/>
              <a:gd name="connsiteY3" fmla="*/ 1117227 h 1121103"/>
              <a:gd name="connsiteX4" fmla="*/ 0 w 7555969"/>
              <a:gd name="connsiteY4" fmla="*/ 52653 h 112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5969" h="1121103">
                <a:moveTo>
                  <a:pt x="0" y="52653"/>
                </a:moveTo>
                <a:lnTo>
                  <a:pt x="7555969" y="0"/>
                </a:lnTo>
                <a:lnTo>
                  <a:pt x="7223349" y="1121103"/>
                </a:lnTo>
                <a:lnTo>
                  <a:pt x="0" y="1117227"/>
                </a:lnTo>
                <a:lnTo>
                  <a:pt x="0" y="52653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מלבן 12">
            <a:extLst>
              <a:ext uri="{FF2B5EF4-FFF2-40B4-BE49-F238E27FC236}">
                <a16:creationId xmlns:a16="http://schemas.microsoft.com/office/drawing/2014/main" id="{E089CF8B-F4FA-46AC-AF6C-4142E31DAB22}"/>
              </a:ext>
            </a:extLst>
          </p:cNvPr>
          <p:cNvSpPr/>
          <p:nvPr/>
        </p:nvSpPr>
        <p:spPr>
          <a:xfrm>
            <a:off x="522838" y="4942553"/>
            <a:ext cx="10919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1"/>
            <a:r>
              <a:rPr lang="en-US" sz="24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pleased to present Government Resolution 1279 for socio-economic development in the Bedouin community in the Negev 2022-2026</a:t>
            </a:r>
            <a:r>
              <a:rPr lang="he-IL" sz="24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86A64123-0F91-C742-A564-79616164283C}"/>
              </a:ext>
            </a:extLst>
          </p:cNvPr>
          <p:cNvSpPr/>
          <p:nvPr/>
        </p:nvSpPr>
        <p:spPr>
          <a:xfrm rot="10800000">
            <a:off x="6011501" y="1423151"/>
            <a:ext cx="5807932" cy="3280481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2891776 w 3578399"/>
              <a:gd name="connsiteY2" fmla="*/ 3983038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2891776" y="3983038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DD6AB"/>
              </a:gs>
              <a:gs pos="0">
                <a:srgbClr val="FF81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906CE343-77B4-044C-A019-C4ED74462517}"/>
              </a:ext>
            </a:extLst>
          </p:cNvPr>
          <p:cNvSpPr/>
          <p:nvPr/>
        </p:nvSpPr>
        <p:spPr>
          <a:xfrm>
            <a:off x="6463283" y="1303690"/>
            <a:ext cx="5425600" cy="3398940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361700 w 3578399"/>
              <a:gd name="connsiteY3" fmla="*/ 3868738 h 4297363"/>
              <a:gd name="connsiteX4" fmla="*/ 0 w 3578399"/>
              <a:gd name="connsiteY4" fmla="*/ 0 h 4297363"/>
              <a:gd name="connsiteX0" fmla="*/ 0 w 3492733"/>
              <a:gd name="connsiteY0" fmla="*/ 0 h 4297363"/>
              <a:gd name="connsiteX1" fmla="*/ 3492733 w 3492733"/>
              <a:gd name="connsiteY1" fmla="*/ 0 h 4297363"/>
              <a:gd name="connsiteX2" fmla="*/ 3492733 w 3492733"/>
              <a:gd name="connsiteY2" fmla="*/ 4297363 h 4297363"/>
              <a:gd name="connsiteX3" fmla="*/ 276034 w 3492733"/>
              <a:gd name="connsiteY3" fmla="*/ 3868738 h 4297363"/>
              <a:gd name="connsiteX4" fmla="*/ 0 w 3492733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733" h="4297363">
                <a:moveTo>
                  <a:pt x="0" y="0"/>
                </a:moveTo>
                <a:lnTo>
                  <a:pt x="3492733" y="0"/>
                </a:lnTo>
                <a:lnTo>
                  <a:pt x="3492733" y="4297363"/>
                </a:lnTo>
                <a:lnTo>
                  <a:pt x="276034" y="38687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DD6AB"/>
              </a:gs>
              <a:gs pos="100000">
                <a:srgbClr val="FF81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A9065C15-9C4C-4CAF-AACD-6A6148DE0A01}"/>
              </a:ext>
            </a:extLst>
          </p:cNvPr>
          <p:cNvSpPr/>
          <p:nvPr/>
        </p:nvSpPr>
        <p:spPr>
          <a:xfrm rot="10800000">
            <a:off x="6080951" y="1314180"/>
            <a:ext cx="5767172" cy="3373379"/>
          </a:xfrm>
          <a:custGeom>
            <a:avLst/>
            <a:gdLst>
              <a:gd name="connsiteX0" fmla="*/ 0 w 3578399"/>
              <a:gd name="connsiteY0" fmla="*/ 0 h 4297364"/>
              <a:gd name="connsiteX1" fmla="*/ 3578399 w 3578399"/>
              <a:gd name="connsiteY1" fmla="*/ 0 h 4297364"/>
              <a:gd name="connsiteX2" fmla="*/ 3578399 w 3578399"/>
              <a:gd name="connsiteY2" fmla="*/ 4297364 h 4297364"/>
              <a:gd name="connsiteX3" fmla="*/ 0 w 3578399"/>
              <a:gd name="connsiteY3" fmla="*/ 4297364 h 4297364"/>
              <a:gd name="connsiteX4" fmla="*/ 0 w 3578399"/>
              <a:gd name="connsiteY4" fmla="*/ 0 h 4297364"/>
              <a:gd name="connsiteX0" fmla="*/ 0 w 3578399"/>
              <a:gd name="connsiteY0" fmla="*/ 0 h 4297364"/>
              <a:gd name="connsiteX1" fmla="*/ 3578399 w 3578399"/>
              <a:gd name="connsiteY1" fmla="*/ 0 h 4297364"/>
              <a:gd name="connsiteX2" fmla="*/ 3214180 w 3578399"/>
              <a:gd name="connsiteY2" fmla="*/ 2097756 h 4297364"/>
              <a:gd name="connsiteX3" fmla="*/ 3578399 w 3578399"/>
              <a:gd name="connsiteY3" fmla="*/ 4297364 h 4297364"/>
              <a:gd name="connsiteX4" fmla="*/ 0 w 3578399"/>
              <a:gd name="connsiteY4" fmla="*/ 4297364 h 4297364"/>
              <a:gd name="connsiteX5" fmla="*/ 0 w 3578399"/>
              <a:gd name="connsiteY5" fmla="*/ 0 h 4297364"/>
              <a:gd name="connsiteX0" fmla="*/ 0 w 3578399"/>
              <a:gd name="connsiteY0" fmla="*/ 0 h 4297364"/>
              <a:gd name="connsiteX1" fmla="*/ 3578399 w 3578399"/>
              <a:gd name="connsiteY1" fmla="*/ 0 h 4297364"/>
              <a:gd name="connsiteX2" fmla="*/ 3214180 w 3578399"/>
              <a:gd name="connsiteY2" fmla="*/ 2097756 h 4297364"/>
              <a:gd name="connsiteX3" fmla="*/ 3578399 w 3578399"/>
              <a:gd name="connsiteY3" fmla="*/ 4297364 h 4297364"/>
              <a:gd name="connsiteX4" fmla="*/ 0 w 3578399"/>
              <a:gd name="connsiteY4" fmla="*/ 4297364 h 4297364"/>
              <a:gd name="connsiteX5" fmla="*/ 0 w 3578399"/>
              <a:gd name="connsiteY5" fmla="*/ 0 h 4297364"/>
              <a:gd name="connsiteX0" fmla="*/ 0 w 3578399"/>
              <a:gd name="connsiteY0" fmla="*/ 0 h 4297364"/>
              <a:gd name="connsiteX1" fmla="*/ 3578399 w 3578399"/>
              <a:gd name="connsiteY1" fmla="*/ 0 h 4297364"/>
              <a:gd name="connsiteX2" fmla="*/ 3214180 w 3578399"/>
              <a:gd name="connsiteY2" fmla="*/ 2097756 h 4297364"/>
              <a:gd name="connsiteX3" fmla="*/ 3578399 w 3578399"/>
              <a:gd name="connsiteY3" fmla="*/ 4297364 h 4297364"/>
              <a:gd name="connsiteX4" fmla="*/ 0 w 3578399"/>
              <a:gd name="connsiteY4" fmla="*/ 4297364 h 4297364"/>
              <a:gd name="connsiteX5" fmla="*/ 0 w 3578399"/>
              <a:gd name="connsiteY5" fmla="*/ 0 h 4297364"/>
              <a:gd name="connsiteX0" fmla="*/ 0 w 3578399"/>
              <a:gd name="connsiteY0" fmla="*/ 0 h 4297364"/>
              <a:gd name="connsiteX1" fmla="*/ 3578399 w 3578399"/>
              <a:gd name="connsiteY1" fmla="*/ 0 h 4297364"/>
              <a:gd name="connsiteX2" fmla="*/ 3214180 w 3578399"/>
              <a:gd name="connsiteY2" fmla="*/ 2097756 h 4297364"/>
              <a:gd name="connsiteX3" fmla="*/ 3578399 w 3578399"/>
              <a:gd name="connsiteY3" fmla="*/ 4297364 h 4297364"/>
              <a:gd name="connsiteX4" fmla="*/ 0 w 3578399"/>
              <a:gd name="connsiteY4" fmla="*/ 4297364 h 4297364"/>
              <a:gd name="connsiteX5" fmla="*/ 0 w 3578399"/>
              <a:gd name="connsiteY5" fmla="*/ 0 h 4297364"/>
              <a:gd name="connsiteX0" fmla="*/ 0 w 3639793"/>
              <a:gd name="connsiteY0" fmla="*/ 0 h 4297364"/>
              <a:gd name="connsiteX1" fmla="*/ 3639793 w 3639793"/>
              <a:gd name="connsiteY1" fmla="*/ 0 h 4297364"/>
              <a:gd name="connsiteX2" fmla="*/ 3214180 w 3639793"/>
              <a:gd name="connsiteY2" fmla="*/ 2097756 h 4297364"/>
              <a:gd name="connsiteX3" fmla="*/ 3578399 w 3639793"/>
              <a:gd name="connsiteY3" fmla="*/ 4297364 h 4297364"/>
              <a:gd name="connsiteX4" fmla="*/ 0 w 3639793"/>
              <a:gd name="connsiteY4" fmla="*/ 4297364 h 4297364"/>
              <a:gd name="connsiteX5" fmla="*/ 0 w 3639793"/>
              <a:gd name="connsiteY5" fmla="*/ 0 h 4297364"/>
              <a:gd name="connsiteX0" fmla="*/ 0 w 3639793"/>
              <a:gd name="connsiteY0" fmla="*/ 0 h 4297364"/>
              <a:gd name="connsiteX1" fmla="*/ 3639793 w 3639793"/>
              <a:gd name="connsiteY1" fmla="*/ 0 h 4297364"/>
              <a:gd name="connsiteX2" fmla="*/ 3214180 w 3639793"/>
              <a:gd name="connsiteY2" fmla="*/ 2097756 h 4297364"/>
              <a:gd name="connsiteX3" fmla="*/ 3639793 w 3639793"/>
              <a:gd name="connsiteY3" fmla="*/ 4297364 h 4297364"/>
              <a:gd name="connsiteX4" fmla="*/ 0 w 3639793"/>
              <a:gd name="connsiteY4" fmla="*/ 4297364 h 4297364"/>
              <a:gd name="connsiteX5" fmla="*/ 0 w 3639793"/>
              <a:gd name="connsiteY5" fmla="*/ 0 h 4297364"/>
              <a:gd name="connsiteX0" fmla="*/ 0 w 3639793"/>
              <a:gd name="connsiteY0" fmla="*/ 0 h 4297364"/>
              <a:gd name="connsiteX1" fmla="*/ 3639793 w 3639793"/>
              <a:gd name="connsiteY1" fmla="*/ 0 h 4297364"/>
              <a:gd name="connsiteX2" fmla="*/ 3275573 w 3639793"/>
              <a:gd name="connsiteY2" fmla="*/ 2107483 h 4297364"/>
              <a:gd name="connsiteX3" fmla="*/ 3639793 w 3639793"/>
              <a:gd name="connsiteY3" fmla="*/ 4297364 h 4297364"/>
              <a:gd name="connsiteX4" fmla="*/ 0 w 3639793"/>
              <a:gd name="connsiteY4" fmla="*/ 4297364 h 4297364"/>
              <a:gd name="connsiteX5" fmla="*/ 0 w 3639793"/>
              <a:gd name="connsiteY5" fmla="*/ 0 h 429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793" h="4297364">
                <a:moveTo>
                  <a:pt x="0" y="0"/>
                </a:moveTo>
                <a:lnTo>
                  <a:pt x="3639793" y="0"/>
                </a:lnTo>
                <a:lnTo>
                  <a:pt x="3275573" y="2107483"/>
                </a:lnTo>
                <a:lnTo>
                  <a:pt x="3639793" y="4297364"/>
                </a:lnTo>
                <a:lnTo>
                  <a:pt x="0" y="4297364"/>
                </a:lnTo>
                <a:lnTo>
                  <a:pt x="0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CB227B49-B7C8-4391-9A9A-6071404ED308}"/>
              </a:ext>
            </a:extLst>
          </p:cNvPr>
          <p:cNvSpPr/>
          <p:nvPr/>
        </p:nvSpPr>
        <p:spPr>
          <a:xfrm rot="10800000">
            <a:off x="474971" y="1272597"/>
            <a:ext cx="5988312" cy="3373378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9282" h="4297363">
                <a:moveTo>
                  <a:pt x="400883" y="0"/>
                </a:moveTo>
                <a:lnTo>
                  <a:pt x="3979282" y="0"/>
                </a:lnTo>
                <a:lnTo>
                  <a:pt x="3979282" y="4297363"/>
                </a:lnTo>
                <a:lnTo>
                  <a:pt x="400883" y="4297363"/>
                </a:lnTo>
                <a:cubicBezTo>
                  <a:pt x="221077" y="3202322"/>
                  <a:pt x="200441" y="3202322"/>
                  <a:pt x="0" y="2107282"/>
                </a:cubicBezTo>
                <a:lnTo>
                  <a:pt x="400883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1" name="מלבן 12">
            <a:extLst>
              <a:ext uri="{FF2B5EF4-FFF2-40B4-BE49-F238E27FC236}">
                <a16:creationId xmlns:a16="http://schemas.microsoft.com/office/drawing/2014/main" id="{BEFEA3C7-DE75-4282-AD67-E293A14FD705}"/>
              </a:ext>
            </a:extLst>
          </p:cNvPr>
          <p:cNvSpPr/>
          <p:nvPr/>
        </p:nvSpPr>
        <p:spPr>
          <a:xfrm>
            <a:off x="7125785" y="1653371"/>
            <a:ext cx="3976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in continuation to Government Resolution 2397 for socio-economic development in the Bedouin community in the Negev 2017-2021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D71C87-77F2-4294-8CD3-E8DB01991AFE}"/>
              </a:ext>
            </a:extLst>
          </p:cNvPr>
          <p:cNvSpPr txBox="1"/>
          <p:nvPr/>
        </p:nvSpPr>
        <p:spPr>
          <a:xfrm>
            <a:off x="1277373" y="1701582"/>
            <a:ext cx="381470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the wake of Government Resolution 550 of October 2021 for economic development and narrowing gaps in the Arab community through 2026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315CEC97-CDA1-8441-8147-FBFCD09CE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0" y="6332074"/>
            <a:ext cx="1205739" cy="3617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6AE674-05A1-3946-AFE5-0C7628A2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3011"/>
            <a:ext cx="12192000" cy="2611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84449D-0DD3-3447-9339-3CC8C9539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17" y="5562203"/>
            <a:ext cx="364681" cy="565055"/>
          </a:xfrm>
          <a:prstGeom prst="rect">
            <a:avLst/>
          </a:prstGeom>
        </p:spPr>
      </p:pic>
      <p:pic>
        <p:nvPicPr>
          <p:cNvPr id="21" name="תמונה 2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9368DEB-B7A5-7456-080F-AC890C68F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4" y="6001982"/>
            <a:ext cx="2618379" cy="7365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A471A3-5F47-4B58-AF99-DE067A008A33}"/>
              </a:ext>
            </a:extLst>
          </p:cNvPr>
          <p:cNvSpPr txBox="1"/>
          <p:nvPr/>
        </p:nvSpPr>
        <p:spPr>
          <a:xfrm>
            <a:off x="1463209" y="6332449"/>
            <a:ext cx="1557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i="0" dirty="0">
                <a:effectLst/>
                <a:latin typeface="arial" panose="020B0604020202020204" pitchFamily="34" charset="0"/>
              </a:rPr>
              <a:t>Ministry of Welfare and Social Affairs</a:t>
            </a:r>
            <a:endParaRPr lang="en-US" sz="800" b="1" dirty="0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2014F270-628E-4CDE-9B64-1CE663FAD7DD}"/>
              </a:ext>
            </a:extLst>
          </p:cNvPr>
          <p:cNvSpPr txBox="1"/>
          <p:nvPr/>
        </p:nvSpPr>
        <p:spPr>
          <a:xfrm>
            <a:off x="1070704" y="52297"/>
            <a:ext cx="10550278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8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Socio-economic Development Plan for the Negev Bedouin Community</a:t>
            </a:r>
            <a:endParaRPr lang="he-IL" sz="3800" b="1" dirty="0">
              <a:solidFill>
                <a:srgbClr val="423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8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id="{C0FDA8FE-AC97-EB42-ADAA-35099482D1E9}"/>
              </a:ext>
            </a:extLst>
          </p:cNvPr>
          <p:cNvSpPr/>
          <p:nvPr/>
        </p:nvSpPr>
        <p:spPr>
          <a:xfrm>
            <a:off x="2846290" y="912454"/>
            <a:ext cx="3303344" cy="2313200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DD6AB"/>
              </a:gs>
              <a:gs pos="100000">
                <a:srgbClr val="FF81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3A54DA0F-9F3A-C643-B380-9A04DB1B33C3}"/>
              </a:ext>
            </a:extLst>
          </p:cNvPr>
          <p:cNvSpPr/>
          <p:nvPr/>
        </p:nvSpPr>
        <p:spPr>
          <a:xfrm>
            <a:off x="6314311" y="912454"/>
            <a:ext cx="3303344" cy="2313200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DD6AB"/>
              </a:gs>
              <a:gs pos="100000">
                <a:srgbClr val="FF81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642CC548-B23E-9849-981B-0149DCA7F262}"/>
              </a:ext>
            </a:extLst>
          </p:cNvPr>
          <p:cNvSpPr/>
          <p:nvPr/>
        </p:nvSpPr>
        <p:spPr>
          <a:xfrm>
            <a:off x="6314311" y="3373284"/>
            <a:ext cx="3303344" cy="2299997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DD6AB"/>
              </a:gs>
              <a:gs pos="100000">
                <a:srgbClr val="FF81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6B9F5489-0A3B-F640-87BB-A8D5BF7A8D05}"/>
              </a:ext>
            </a:extLst>
          </p:cNvPr>
          <p:cNvSpPr/>
          <p:nvPr/>
        </p:nvSpPr>
        <p:spPr>
          <a:xfrm>
            <a:off x="2846289" y="3373286"/>
            <a:ext cx="3303344" cy="2299996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DD6AB"/>
              </a:gs>
              <a:gs pos="100000">
                <a:srgbClr val="FF810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5A8F4DC2-4B6B-4C6F-8FDB-105D4A1AFCDB}"/>
              </a:ext>
            </a:extLst>
          </p:cNvPr>
          <p:cNvSpPr/>
          <p:nvPr/>
        </p:nvSpPr>
        <p:spPr>
          <a:xfrm>
            <a:off x="2795644" y="963098"/>
            <a:ext cx="3303344" cy="2313200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242F6CB2-368F-4A9F-B33C-5D9E241E1F64}"/>
              </a:ext>
            </a:extLst>
          </p:cNvPr>
          <p:cNvSpPr/>
          <p:nvPr/>
        </p:nvSpPr>
        <p:spPr>
          <a:xfrm>
            <a:off x="6263665" y="963098"/>
            <a:ext cx="3303344" cy="2313200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62AD7257-3F74-4A1F-8A65-F4D7E173E2B4}"/>
              </a:ext>
            </a:extLst>
          </p:cNvPr>
          <p:cNvSpPr/>
          <p:nvPr/>
        </p:nvSpPr>
        <p:spPr>
          <a:xfrm>
            <a:off x="6263665" y="3423928"/>
            <a:ext cx="3303344" cy="2299997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3CF7144C-4081-4046-8788-D03EC1C45A0C}"/>
              </a:ext>
            </a:extLst>
          </p:cNvPr>
          <p:cNvSpPr/>
          <p:nvPr/>
        </p:nvSpPr>
        <p:spPr>
          <a:xfrm>
            <a:off x="2795643" y="3423930"/>
            <a:ext cx="3303344" cy="2299996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D7194A45-E53E-4B5D-83BE-21D559EB3BBC}"/>
              </a:ext>
            </a:extLst>
          </p:cNvPr>
          <p:cNvSpPr txBox="1"/>
          <p:nvPr/>
        </p:nvSpPr>
        <p:spPr>
          <a:xfrm>
            <a:off x="1070704" y="52297"/>
            <a:ext cx="10050593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8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Resolution Goals</a:t>
            </a:r>
            <a:endParaRPr lang="he-IL" sz="3800" b="1" dirty="0">
              <a:solidFill>
                <a:srgbClr val="423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תיבת טקסט 36">
            <a:extLst>
              <a:ext uri="{FF2B5EF4-FFF2-40B4-BE49-F238E27FC236}">
                <a16:creationId xmlns:a16="http://schemas.microsoft.com/office/drawing/2014/main" id="{BE97D3A2-5FCE-4538-9F01-9BC10C7D25AA}"/>
              </a:ext>
            </a:extLst>
          </p:cNvPr>
          <p:cNvSpPr txBox="1"/>
          <p:nvPr/>
        </p:nvSpPr>
        <p:spPr>
          <a:xfrm>
            <a:off x="6287414" y="1600625"/>
            <a:ext cx="3303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Narrowing gaps</a:t>
            </a:r>
          </a:p>
          <a:p>
            <a:pPr algn="ctr" rtl="0"/>
            <a:endParaRPr lang="he-IL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between the Bedouin population, the general Arab population and the Jewish community </a:t>
            </a:r>
            <a:endParaRPr lang="he-I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תיבת טקסט 37">
            <a:extLst>
              <a:ext uri="{FF2B5EF4-FFF2-40B4-BE49-F238E27FC236}">
                <a16:creationId xmlns:a16="http://schemas.microsoft.com/office/drawing/2014/main" id="{8BD351A4-98DB-4F44-9D84-56F27413D7E6}"/>
              </a:ext>
            </a:extLst>
          </p:cNvPr>
          <p:cNvSpPr txBox="1"/>
          <p:nvPr/>
        </p:nvSpPr>
        <p:spPr>
          <a:xfrm>
            <a:off x="2819393" y="1616013"/>
            <a:ext cx="330334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 in socio-economic </a:t>
            </a:r>
            <a:endParaRPr lang="he-IL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integration into Israel’s labor force and economy </a:t>
            </a:r>
            <a:endParaRPr lang="he-I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תיבת טקסט 39">
            <a:extLst>
              <a:ext uri="{FF2B5EF4-FFF2-40B4-BE49-F238E27FC236}">
                <a16:creationId xmlns:a16="http://schemas.microsoft.com/office/drawing/2014/main" id="{63DA4595-968B-44C1-B428-BD365D89F8A4}"/>
              </a:ext>
            </a:extLst>
          </p:cNvPr>
          <p:cNvSpPr txBox="1"/>
          <p:nvPr/>
        </p:nvSpPr>
        <p:spPr>
          <a:xfrm>
            <a:off x="2807516" y="3715395"/>
            <a:ext cx="3303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Strengthening local authorities </a:t>
            </a:r>
          </a:p>
          <a:p>
            <a:pPr algn="ctr" rtl="0"/>
            <a:endParaRPr lang="he-IL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Bedouin settlements economically and organizationally to situate them as primary agents of the community </a:t>
            </a:r>
            <a:endParaRPr lang="he-I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תיבת טקסט 40">
            <a:extLst>
              <a:ext uri="{FF2B5EF4-FFF2-40B4-BE49-F238E27FC236}">
                <a16:creationId xmlns:a16="http://schemas.microsoft.com/office/drawing/2014/main" id="{E6E9D9BB-8306-4368-A85A-746174A11499}"/>
              </a:ext>
            </a:extLst>
          </p:cNvPr>
          <p:cNvSpPr txBox="1"/>
          <p:nvPr/>
        </p:nvSpPr>
        <p:spPr>
          <a:xfrm>
            <a:off x="6287414" y="3653988"/>
            <a:ext cx="330334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dirty="0">
                <a:solidFill>
                  <a:srgbClr val="4142F5"/>
                </a:solidFill>
                <a:cs typeface="Calibri"/>
              </a:rPr>
              <a:t>Enhanced ability to meet social needs </a:t>
            </a:r>
          </a:p>
          <a:p>
            <a:pPr algn="ctr" rtl="0"/>
            <a:endParaRPr lang="he-IL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with the help of a thriving civil society whose actions complement those of the government and local authorities </a:t>
            </a:r>
            <a:endParaRPr lang="he-I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AF2825F-F215-0CE1-3A57-E109B6560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0" y="6332074"/>
            <a:ext cx="1205739" cy="361758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43B2ADC3-770F-BC3E-4F9D-88CCC5F89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3011"/>
            <a:ext cx="12192000" cy="261141"/>
          </a:xfrm>
          <a:prstGeom prst="rect">
            <a:avLst/>
          </a:prstGeom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C8A9B2B3-8199-46F3-82D2-993A4C9DB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17" y="5562203"/>
            <a:ext cx="364681" cy="565055"/>
          </a:xfrm>
          <a:prstGeom prst="rect">
            <a:avLst/>
          </a:prstGeom>
        </p:spPr>
      </p:pic>
      <p:pic>
        <p:nvPicPr>
          <p:cNvPr id="26" name="תמונה 2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B0C40F5-608F-9E50-A31A-6B23D62F7B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4" y="6001982"/>
            <a:ext cx="2618379" cy="7365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A471A3-5F47-4B58-AF99-DE067A008A33}"/>
              </a:ext>
            </a:extLst>
          </p:cNvPr>
          <p:cNvSpPr txBox="1"/>
          <p:nvPr/>
        </p:nvSpPr>
        <p:spPr>
          <a:xfrm>
            <a:off x="1463209" y="6306906"/>
            <a:ext cx="1557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i="0" dirty="0">
                <a:effectLst/>
                <a:latin typeface="arial" panose="020B0604020202020204" pitchFamily="34" charset="0"/>
              </a:rPr>
              <a:t>Ministry of Welfare and Social Affairs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36709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A098A99-02DE-69B6-429E-662B84857193}"/>
              </a:ext>
            </a:extLst>
          </p:cNvPr>
          <p:cNvGrpSpPr/>
          <p:nvPr/>
        </p:nvGrpSpPr>
        <p:grpSpPr>
          <a:xfrm>
            <a:off x="0" y="5562203"/>
            <a:ext cx="12192000" cy="1131629"/>
            <a:chOff x="0" y="5562203"/>
            <a:chExt cx="12192000" cy="1131629"/>
          </a:xfrm>
        </p:grpSpPr>
        <p:pic>
          <p:nvPicPr>
            <p:cNvPr id="29" name="Picture 21">
              <a:extLst>
                <a:ext uri="{FF2B5EF4-FFF2-40B4-BE49-F238E27FC236}">
                  <a16:creationId xmlns:a16="http://schemas.microsoft.com/office/drawing/2014/main" id="{42E36778-7095-B867-A156-C5AD3273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893011"/>
              <a:ext cx="12192000" cy="261141"/>
            </a:xfrm>
            <a:prstGeom prst="rect">
              <a:avLst/>
            </a:prstGeom>
          </p:spPr>
        </p:pic>
        <p:pic>
          <p:nvPicPr>
            <p:cNvPr id="28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9CEDA4C-8166-FD63-1054-E3C0BA688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70" y="6332074"/>
              <a:ext cx="1205739" cy="361758"/>
            </a:xfrm>
            <a:prstGeom prst="rect">
              <a:avLst/>
            </a:prstGeom>
          </p:spPr>
        </p:pic>
        <p:pic>
          <p:nvPicPr>
            <p:cNvPr id="30" name="Picture 22">
              <a:extLst>
                <a:ext uri="{FF2B5EF4-FFF2-40B4-BE49-F238E27FC236}">
                  <a16:creationId xmlns:a16="http://schemas.microsoft.com/office/drawing/2014/main" id="{2F7D0039-A0DA-93B4-3670-F312A275C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17" y="5562203"/>
              <a:ext cx="364681" cy="565055"/>
            </a:xfrm>
            <a:prstGeom prst="rect">
              <a:avLst/>
            </a:prstGeom>
          </p:spPr>
        </p:pic>
      </p:grpSp>
      <p:sp>
        <p:nvSpPr>
          <p:cNvPr id="68" name="Rectangle 19">
            <a:extLst>
              <a:ext uri="{FF2B5EF4-FFF2-40B4-BE49-F238E27FC236}">
                <a16:creationId xmlns:a16="http://schemas.microsoft.com/office/drawing/2014/main" id="{5E52ECB2-83CD-A149-92BE-1D271C64DD96}"/>
              </a:ext>
            </a:extLst>
          </p:cNvPr>
          <p:cNvSpPr/>
          <p:nvPr/>
        </p:nvSpPr>
        <p:spPr>
          <a:xfrm>
            <a:off x="9132165" y="905046"/>
            <a:ext cx="2696872" cy="4706287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8100"/>
              </a:gs>
              <a:gs pos="100000">
                <a:srgbClr val="FDD6A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9" name="Rectangle 19">
            <a:extLst>
              <a:ext uri="{FF2B5EF4-FFF2-40B4-BE49-F238E27FC236}">
                <a16:creationId xmlns:a16="http://schemas.microsoft.com/office/drawing/2014/main" id="{78A20529-F930-9847-94C9-E97A0A1D04D5}"/>
              </a:ext>
            </a:extLst>
          </p:cNvPr>
          <p:cNvSpPr/>
          <p:nvPr/>
        </p:nvSpPr>
        <p:spPr>
          <a:xfrm>
            <a:off x="9129555" y="911670"/>
            <a:ext cx="2696872" cy="4748501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6" name="Rectangle 19">
            <a:extLst>
              <a:ext uri="{FF2B5EF4-FFF2-40B4-BE49-F238E27FC236}">
                <a16:creationId xmlns:a16="http://schemas.microsoft.com/office/drawing/2014/main" id="{10F28B75-06C5-8E4F-A8CF-47B88317AB01}"/>
              </a:ext>
            </a:extLst>
          </p:cNvPr>
          <p:cNvSpPr/>
          <p:nvPr/>
        </p:nvSpPr>
        <p:spPr>
          <a:xfrm>
            <a:off x="6227600" y="905046"/>
            <a:ext cx="2696872" cy="4706287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8100"/>
              </a:gs>
              <a:gs pos="100000">
                <a:srgbClr val="FDD6A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7" name="Rectangle 19">
            <a:extLst>
              <a:ext uri="{FF2B5EF4-FFF2-40B4-BE49-F238E27FC236}">
                <a16:creationId xmlns:a16="http://schemas.microsoft.com/office/drawing/2014/main" id="{C9F9B7F5-D5BD-9D45-B4CC-96677E59449A}"/>
              </a:ext>
            </a:extLst>
          </p:cNvPr>
          <p:cNvSpPr/>
          <p:nvPr/>
        </p:nvSpPr>
        <p:spPr>
          <a:xfrm>
            <a:off x="6198483" y="888625"/>
            <a:ext cx="2696872" cy="4748501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3" name="Rectangle 19">
            <a:extLst>
              <a:ext uri="{FF2B5EF4-FFF2-40B4-BE49-F238E27FC236}">
                <a16:creationId xmlns:a16="http://schemas.microsoft.com/office/drawing/2014/main" id="{F0D07E73-A3DE-4A4D-B118-ED3C73C4FCDF}"/>
              </a:ext>
            </a:extLst>
          </p:cNvPr>
          <p:cNvSpPr/>
          <p:nvPr/>
        </p:nvSpPr>
        <p:spPr>
          <a:xfrm>
            <a:off x="3296141" y="905046"/>
            <a:ext cx="2696872" cy="4706287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8100"/>
              </a:gs>
              <a:gs pos="100000">
                <a:srgbClr val="FDD6A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4" name="Rectangle 19">
            <a:extLst>
              <a:ext uri="{FF2B5EF4-FFF2-40B4-BE49-F238E27FC236}">
                <a16:creationId xmlns:a16="http://schemas.microsoft.com/office/drawing/2014/main" id="{2921CDFF-CFC5-1A41-8A7B-EFCEB4EC5317}"/>
              </a:ext>
            </a:extLst>
          </p:cNvPr>
          <p:cNvSpPr/>
          <p:nvPr/>
        </p:nvSpPr>
        <p:spPr>
          <a:xfrm>
            <a:off x="3254984" y="889108"/>
            <a:ext cx="2696872" cy="4761382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74EDDD5A-B003-4E38-BC00-436897060A24}"/>
              </a:ext>
            </a:extLst>
          </p:cNvPr>
          <p:cNvSpPr/>
          <p:nvPr/>
        </p:nvSpPr>
        <p:spPr>
          <a:xfrm>
            <a:off x="364682" y="905046"/>
            <a:ext cx="2694262" cy="4706287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8100"/>
              </a:gs>
              <a:gs pos="100000">
                <a:srgbClr val="FDD6A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5" name="Rectangle 19">
            <a:extLst>
              <a:ext uri="{FF2B5EF4-FFF2-40B4-BE49-F238E27FC236}">
                <a16:creationId xmlns:a16="http://schemas.microsoft.com/office/drawing/2014/main" id="{9581022A-91DE-0A4A-BD1A-5EDE85658540}"/>
              </a:ext>
            </a:extLst>
          </p:cNvPr>
          <p:cNvSpPr/>
          <p:nvPr/>
        </p:nvSpPr>
        <p:spPr>
          <a:xfrm>
            <a:off x="335565" y="894076"/>
            <a:ext cx="2696872" cy="4894230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53102347-4E25-49AF-9421-52F140D524C5}"/>
              </a:ext>
            </a:extLst>
          </p:cNvPr>
          <p:cNvSpPr/>
          <p:nvPr/>
        </p:nvSpPr>
        <p:spPr>
          <a:xfrm>
            <a:off x="9129574" y="2575313"/>
            <a:ext cx="26968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 rtl="0">
              <a:defRPr/>
            </a:pPr>
            <a:r>
              <a:rPr lang="en-US" sz="16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Areas:</a:t>
            </a:r>
          </a:p>
          <a:p>
            <a:pPr algn="ctr" defTabSz="642915" rtl="0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Raising high school matriculation exam scores, informal education, 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Promoting science related study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Affiliated Offices:</a:t>
            </a:r>
            <a:endParaRPr lang="he-IL" sz="16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Min. of Education, Min. of Science, Council for Higher Education, Negev/Galilee Authorities</a:t>
            </a:r>
            <a:endParaRPr lang="he-IL" sz="16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6AAC7BA2-554B-4659-87FF-D3FDB7E87D1C}"/>
              </a:ext>
            </a:extLst>
          </p:cNvPr>
          <p:cNvSpPr/>
          <p:nvPr/>
        </p:nvSpPr>
        <p:spPr>
          <a:xfrm>
            <a:off x="364684" y="1578118"/>
            <a:ext cx="2696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Society, Community and Personal Security</a:t>
            </a:r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E1F9B165-332B-4011-AFAA-70D366E02A35}"/>
              </a:ext>
            </a:extLst>
          </p:cNvPr>
          <p:cNvSpPr/>
          <p:nvPr/>
        </p:nvSpPr>
        <p:spPr>
          <a:xfrm>
            <a:off x="3298193" y="1578118"/>
            <a:ext cx="2698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Local Authorities and Infrastructure Development </a:t>
            </a:r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E420ADCD-B08A-44CD-9D60-BA12FC47B8AE}"/>
              </a:ext>
            </a:extLst>
          </p:cNvPr>
          <p:cNvSpPr/>
          <p:nvPr/>
        </p:nvSpPr>
        <p:spPr>
          <a:xfrm>
            <a:off x="6288646" y="1578118"/>
            <a:ext cx="269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Economy and Employment</a:t>
            </a:r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A5E5242C-910C-4FE5-A51C-E639B728518F}"/>
              </a:ext>
            </a:extLst>
          </p:cNvPr>
          <p:cNvSpPr/>
          <p:nvPr/>
        </p:nvSpPr>
        <p:spPr>
          <a:xfrm>
            <a:off x="9129555" y="1578118"/>
            <a:ext cx="2696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endParaRPr lang="he-I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212ACAA8-2733-45DC-B9B7-704CF5E192B5}"/>
              </a:ext>
            </a:extLst>
          </p:cNvPr>
          <p:cNvSpPr/>
          <p:nvPr/>
        </p:nvSpPr>
        <p:spPr>
          <a:xfrm>
            <a:off x="6288626" y="2644748"/>
            <a:ext cx="2696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 rtl="0">
              <a:defRPr/>
            </a:pPr>
            <a:r>
              <a:rPr lang="en-US" sz="16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Areas:</a:t>
            </a:r>
          </a:p>
          <a:p>
            <a:pPr algn="ctr" defTabSz="642915" rtl="0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Industrial zones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Employment tracks</a:t>
            </a:r>
            <a:endParaRPr lang="he-IL" sz="16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endParaRPr lang="he-IL" sz="16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Affiliated Offices:</a:t>
            </a:r>
            <a:endParaRPr lang="he-IL" sz="16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cs typeface="Calibri"/>
              </a:rPr>
              <a:t>Employment Service, Labor Branch of the Min. of Economy &amp; Industry, Israel Innovation Authority, Min. of Tourism, Min. of Social Equality</a:t>
            </a:r>
            <a:endParaRPr lang="he-IL" sz="1600" b="1" dirty="0">
              <a:cs typeface="Calibri"/>
            </a:endParaRPr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701DAF38-9585-4268-B00C-4B02652321B0}"/>
              </a:ext>
            </a:extLst>
          </p:cNvPr>
          <p:cNvSpPr/>
          <p:nvPr/>
        </p:nvSpPr>
        <p:spPr>
          <a:xfrm>
            <a:off x="3299760" y="2667906"/>
            <a:ext cx="2696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>
              <a:defRPr/>
            </a:pPr>
            <a:r>
              <a:rPr lang="en-US" sz="1500" b="1" dirty="0">
                <a:solidFill>
                  <a:srgbClr val="4142F5"/>
                </a:solidFill>
                <a:cs typeface="Calibri"/>
              </a:rPr>
              <a:t>Areas:</a:t>
            </a:r>
            <a:endParaRPr lang="he-IL" sz="1500" b="1" dirty="0">
              <a:cs typeface="Calibri"/>
            </a:endParaRPr>
          </a:p>
          <a:p>
            <a:pPr algn="ctr" defTabSz="642915">
              <a:defRPr/>
            </a:pPr>
            <a:r>
              <a:rPr lang="en-US" sz="1500" b="1" dirty="0">
                <a:cs typeface="Calibri"/>
              </a:rPr>
              <a:t>Strengthening local authorities</a:t>
            </a:r>
            <a:endParaRPr lang="he-IL" sz="1500" b="1" dirty="0">
              <a:cs typeface="Calibri"/>
            </a:endParaRPr>
          </a:p>
          <a:p>
            <a:pPr algn="ctr" defTabSz="642915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Service centers</a:t>
            </a:r>
            <a:endParaRPr lang="he-IL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Infrastructure, water, sewage, transportation</a:t>
            </a:r>
            <a:endParaRPr lang="he-IL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5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Affiliated Offices:</a:t>
            </a:r>
            <a:endParaRPr lang="he-IL" sz="15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Min. of Interior, Min. of Environmental Protection, Bedouin Authority, Min. of Construction and Housing, Min. of Transportation, Energy, Water, Director of Planning</a:t>
            </a:r>
            <a:endParaRPr lang="he-IL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מלבן 51">
            <a:extLst>
              <a:ext uri="{FF2B5EF4-FFF2-40B4-BE49-F238E27FC236}">
                <a16:creationId xmlns:a16="http://schemas.microsoft.com/office/drawing/2014/main" id="{B6FE16E9-20BB-4048-996D-50F08BC13D66}"/>
              </a:ext>
            </a:extLst>
          </p:cNvPr>
          <p:cNvSpPr/>
          <p:nvPr/>
        </p:nvSpPr>
        <p:spPr>
          <a:xfrm>
            <a:off x="364685" y="2725773"/>
            <a:ext cx="26968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 rtl="0">
              <a:defRPr/>
            </a:pPr>
            <a:r>
              <a:rPr lang="en-US" sz="16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Areas:</a:t>
            </a:r>
            <a:endParaRPr lang="he-IL" sz="16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Civil society partnerships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Enhancing personal security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Improving health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Strengthening community response </a:t>
            </a:r>
          </a:p>
          <a:p>
            <a:pPr algn="ctr" defTabSz="642915" rtl="0">
              <a:defRPr/>
            </a:pPr>
            <a:r>
              <a:rPr lang="en-US" sz="16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Affiliated Offices:</a:t>
            </a:r>
            <a:endParaRPr lang="he-IL" sz="16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42915" rtl="0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Min. of Culture and Sports, Min. of Welfare and Social Services, Min. of Public Security, Min. of Health 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08549B-7C0C-42EC-880B-A50B83076262}"/>
              </a:ext>
            </a:extLst>
          </p:cNvPr>
          <p:cNvSpPr txBox="1"/>
          <p:nvPr/>
        </p:nvSpPr>
        <p:spPr>
          <a:xfrm>
            <a:off x="1927658" y="169421"/>
            <a:ext cx="8943973" cy="550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Included in the Government Resolution</a:t>
            </a:r>
            <a:endParaRPr lang="he-IL" sz="36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87A5774-874A-2049-BD4F-D05E201DA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850" y="983141"/>
            <a:ext cx="644463" cy="64446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638C323-AFD9-D941-89BC-46AE6D63D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580" y="1027420"/>
            <a:ext cx="429078" cy="52926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1EEB65A-CE56-B142-ABE2-467C0E4081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005" y="964860"/>
            <a:ext cx="1049990" cy="59182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402E0BE-E9BD-D346-B637-5A7D5E316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6835" y="983141"/>
            <a:ext cx="561134" cy="561134"/>
          </a:xfrm>
          <a:prstGeom prst="rect">
            <a:avLst/>
          </a:prstGeom>
        </p:spPr>
      </p:pic>
      <p:pic>
        <p:nvPicPr>
          <p:cNvPr id="33" name="תמונה 3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DE78EB86-207A-0CF7-77F2-5284BF126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4" y="6001982"/>
            <a:ext cx="2618379" cy="7365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FA471A3-5F47-4B58-AF99-DE067A008A33}"/>
              </a:ext>
            </a:extLst>
          </p:cNvPr>
          <p:cNvSpPr txBox="1"/>
          <p:nvPr/>
        </p:nvSpPr>
        <p:spPr>
          <a:xfrm>
            <a:off x="1463209" y="6331123"/>
            <a:ext cx="175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900" b="1" i="0" dirty="0">
                <a:effectLst/>
                <a:latin typeface="arial" panose="020B0604020202020204" pitchFamily="34" charset="0"/>
              </a:rPr>
              <a:t>Ministry of Welfare and Social Affairs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974549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CFC9548-C506-1D42-9A9C-61D8DD7A363C}"/>
              </a:ext>
            </a:extLst>
          </p:cNvPr>
          <p:cNvSpPr/>
          <p:nvPr/>
        </p:nvSpPr>
        <p:spPr>
          <a:xfrm>
            <a:off x="384527" y="301803"/>
            <a:ext cx="5700180" cy="5700180"/>
          </a:xfrm>
          <a:prstGeom prst="ellipse">
            <a:avLst/>
          </a:prstGeom>
          <a:gradFill>
            <a:gsLst>
              <a:gs pos="41000">
                <a:srgbClr val="FDD6AB">
                  <a:lumMod val="84000"/>
                </a:srgbClr>
              </a:gs>
              <a:gs pos="97000">
                <a:srgbClr val="FF8100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A5EAE8C8-AA0A-4E61-AE66-666100F1E4EC}"/>
              </a:ext>
            </a:extLst>
          </p:cNvPr>
          <p:cNvSpPr/>
          <p:nvPr/>
        </p:nvSpPr>
        <p:spPr>
          <a:xfrm>
            <a:off x="3863668" y="853277"/>
            <a:ext cx="8003117" cy="798695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E73D12B9-E9C1-4197-B50C-C997FF980D1E}"/>
              </a:ext>
            </a:extLst>
          </p:cNvPr>
          <p:cNvSpPr/>
          <p:nvPr/>
        </p:nvSpPr>
        <p:spPr>
          <a:xfrm>
            <a:off x="3863668" y="1753698"/>
            <a:ext cx="7984455" cy="769129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825B320B-2425-4E21-84D9-8F5B4FD0A008}"/>
              </a:ext>
            </a:extLst>
          </p:cNvPr>
          <p:cNvSpPr/>
          <p:nvPr/>
        </p:nvSpPr>
        <p:spPr>
          <a:xfrm>
            <a:off x="3863668" y="2642908"/>
            <a:ext cx="8003117" cy="677278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980416BE-BEE6-4B80-BDED-246C85994499}"/>
              </a:ext>
            </a:extLst>
          </p:cNvPr>
          <p:cNvSpPr/>
          <p:nvPr/>
        </p:nvSpPr>
        <p:spPr>
          <a:xfrm>
            <a:off x="3845006" y="3441873"/>
            <a:ext cx="8003117" cy="691554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DB99B131-2C50-42AA-B919-2C9FF9A169FD}"/>
              </a:ext>
            </a:extLst>
          </p:cNvPr>
          <p:cNvSpPr/>
          <p:nvPr/>
        </p:nvSpPr>
        <p:spPr>
          <a:xfrm>
            <a:off x="3863668" y="4225894"/>
            <a:ext cx="8019460" cy="710495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494DA1C2-88CC-4FB6-8F77-DA7A1CA707AC}"/>
              </a:ext>
            </a:extLst>
          </p:cNvPr>
          <p:cNvSpPr/>
          <p:nvPr/>
        </p:nvSpPr>
        <p:spPr>
          <a:xfrm>
            <a:off x="3858020" y="5029258"/>
            <a:ext cx="8019460" cy="646298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42806-E2E7-470D-871A-A1254AD91D4B}"/>
              </a:ext>
            </a:extLst>
          </p:cNvPr>
          <p:cNvSpPr txBox="1"/>
          <p:nvPr/>
        </p:nvSpPr>
        <p:spPr>
          <a:xfrm>
            <a:off x="5215145" y="195393"/>
            <a:ext cx="5755352" cy="5643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3500"/>
              </a:lnSpc>
            </a:pPr>
            <a:r>
              <a:rPr lang="en-US" sz="4000" b="1" dirty="0">
                <a:solidFill>
                  <a:srgbClr val="423BFF"/>
                </a:solidFill>
                <a:cs typeface="Calibri"/>
              </a:rPr>
              <a:t>What’s New?</a:t>
            </a:r>
            <a:endParaRPr lang="he-IL" sz="4000" b="1" dirty="0">
              <a:solidFill>
                <a:srgbClr val="423BFF"/>
              </a:solidFill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89B1B2-D01F-45A5-8A47-E009EA0A70F5}"/>
              </a:ext>
            </a:extLst>
          </p:cNvPr>
          <p:cNvSpPr txBox="1"/>
          <p:nvPr/>
        </p:nvSpPr>
        <p:spPr>
          <a:xfrm>
            <a:off x="5729468" y="1085767"/>
            <a:ext cx="613731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700" dirty="0">
                <a:ea typeface="Calibri"/>
                <a:cs typeface="Calibri"/>
              </a:rPr>
              <a:t>from the Bedouin authority to the Ministry of Construction and Housing, beginning with </a:t>
            </a:r>
            <a:r>
              <a:rPr lang="en-US" sz="1700" dirty="0" err="1">
                <a:ea typeface="Calibri"/>
                <a:cs typeface="Calibri"/>
              </a:rPr>
              <a:t>Rahat</a:t>
            </a:r>
            <a:r>
              <a:rPr lang="en-US" sz="1700" dirty="0">
                <a:ea typeface="Calibri"/>
                <a:cs typeface="Calibri"/>
              </a:rPr>
              <a:t> </a:t>
            </a:r>
            <a:endParaRPr lang="he-I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C39AE0-2888-47DE-BB1C-35F0410D1350}"/>
              </a:ext>
            </a:extLst>
          </p:cNvPr>
          <p:cNvSpPr txBox="1"/>
          <p:nvPr/>
        </p:nvSpPr>
        <p:spPr>
          <a:xfrm>
            <a:off x="5514037" y="785967"/>
            <a:ext cx="633408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3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Gradual transfer of implementation authorization</a:t>
            </a:r>
            <a:r>
              <a:rPr lang="en-US" sz="2300" b="1" dirty="0">
                <a:solidFill>
                  <a:srgbClr val="2ED2ED"/>
                </a:solidFill>
                <a:ea typeface="Calibri"/>
                <a:cs typeface="Calibri"/>
              </a:rPr>
              <a:t> </a:t>
            </a:r>
            <a:endParaRPr lang="en-IL" sz="2300" b="1" dirty="0"/>
          </a:p>
        </p:txBody>
      </p:sp>
      <p:pic>
        <p:nvPicPr>
          <p:cNvPr id="3" name="תמונה 2" descr="תמונה שמכילה אדם, חוץ, צעד&#10;&#10;התיאור נוצר באופן אוטומטי">
            <a:extLst>
              <a:ext uri="{FF2B5EF4-FFF2-40B4-BE49-F238E27FC236}">
                <a16:creationId xmlns:a16="http://schemas.microsoft.com/office/drawing/2014/main" id="{9F35871C-2DD1-431F-A9E6-68A609B9B1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8" t="7656" r="12712" b="3044"/>
          <a:stretch/>
        </p:blipFill>
        <p:spPr>
          <a:xfrm>
            <a:off x="235012" y="334133"/>
            <a:ext cx="5808521" cy="5655745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2C4A8A5-C4C8-4B84-8D5B-58AABC5DC7F7}"/>
              </a:ext>
            </a:extLst>
          </p:cNvPr>
          <p:cNvSpPr txBox="1"/>
          <p:nvPr/>
        </p:nvSpPr>
        <p:spPr>
          <a:xfrm>
            <a:off x="6066045" y="1949611"/>
            <a:ext cx="5782078" cy="46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in cooperation with local government in decision making, implementation and oversight   </a:t>
            </a:r>
            <a:endParaRPr lang="he-I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7637BC-C6C4-411B-9B7A-C7A179772EFC}"/>
              </a:ext>
            </a:extLst>
          </p:cNvPr>
          <p:cNvSpPr txBox="1"/>
          <p:nvPr/>
        </p:nvSpPr>
        <p:spPr>
          <a:xfrm>
            <a:off x="5900556" y="1688661"/>
            <a:ext cx="5823252" cy="49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3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Strengthening municipal authorities </a:t>
            </a:r>
            <a:endParaRPr lang="en-IL" sz="23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BAA530-5D02-46DE-B0D4-CABFEFD2740B}"/>
              </a:ext>
            </a:extLst>
          </p:cNvPr>
          <p:cNvSpPr txBox="1"/>
          <p:nvPr/>
        </p:nvSpPr>
        <p:spPr>
          <a:xfrm>
            <a:off x="6199006" y="2927127"/>
            <a:ext cx="5628977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empower civil society to effectively meet societal needs 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B19731-224A-453A-9F9E-EE754F96D444}"/>
              </a:ext>
            </a:extLst>
          </p:cNvPr>
          <p:cNvSpPr txBox="1"/>
          <p:nvPr/>
        </p:nvSpPr>
        <p:spPr>
          <a:xfrm>
            <a:off x="5486399" y="2604902"/>
            <a:ext cx="3036008" cy="49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 channels</a:t>
            </a:r>
            <a:endParaRPr lang="en-IL" sz="23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DE7C34-3AA3-452C-833D-1773C2B5EE56}"/>
              </a:ext>
            </a:extLst>
          </p:cNvPr>
          <p:cNvSpPr txBox="1"/>
          <p:nvPr/>
        </p:nvSpPr>
        <p:spPr>
          <a:xfrm>
            <a:off x="6260193" y="3602048"/>
            <a:ext cx="5732957" cy="441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Establishing metrics to determine the effectiveness of state investments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B0A503-3ECC-4A4C-A60F-B9D04AF9D4F3}"/>
              </a:ext>
            </a:extLst>
          </p:cNvPr>
          <p:cNvSpPr txBox="1"/>
          <p:nvPr/>
        </p:nvSpPr>
        <p:spPr>
          <a:xfrm>
            <a:off x="4738720" y="3312721"/>
            <a:ext cx="492524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and assessment</a:t>
            </a:r>
            <a:endParaRPr lang="en-IL" sz="23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C7B31B-A7CF-4B01-8A2F-A039751DC50C}"/>
              </a:ext>
            </a:extLst>
          </p:cNvPr>
          <p:cNvSpPr txBox="1"/>
          <p:nvPr/>
        </p:nvSpPr>
        <p:spPr>
          <a:xfrm>
            <a:off x="6169898" y="4515726"/>
            <a:ext cx="281623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in economy and employment </a:t>
            </a:r>
            <a:endParaRPr lang="he-I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DB89C6-9A08-4711-B80F-CBFFB0604716}"/>
              </a:ext>
            </a:extLst>
          </p:cNvPr>
          <p:cNvSpPr txBox="1"/>
          <p:nvPr/>
        </p:nvSpPr>
        <p:spPr>
          <a:xfrm>
            <a:off x="5191995" y="4225894"/>
            <a:ext cx="443564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Unprecedented investment</a:t>
            </a:r>
            <a:endParaRPr lang="en-IL" sz="23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69C1F8-540C-44F5-8FAD-75FE3F34D0DF}"/>
              </a:ext>
            </a:extLst>
          </p:cNvPr>
          <p:cNvSpPr txBox="1"/>
          <p:nvPr/>
        </p:nvSpPr>
        <p:spPr>
          <a:xfrm>
            <a:off x="5838750" y="5323395"/>
            <a:ext cx="448497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education budgets as the basis of social mobility</a:t>
            </a:r>
            <a:endParaRPr lang="he-I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CDEF86-B6E7-426E-BDD6-843C6DD5C068}"/>
              </a:ext>
            </a:extLst>
          </p:cNvPr>
          <p:cNvSpPr txBox="1"/>
          <p:nvPr/>
        </p:nvSpPr>
        <p:spPr>
          <a:xfrm>
            <a:off x="4529908" y="4948494"/>
            <a:ext cx="2741295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</a:t>
            </a:r>
            <a:endParaRPr lang="en-IL" sz="23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L" sz="26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EF64BF90-22E8-04E3-AF1F-ECE58181B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0" y="6332074"/>
            <a:ext cx="1205739" cy="361758"/>
          </a:xfrm>
          <a:prstGeom prst="rect">
            <a:avLst/>
          </a:prstGeom>
        </p:spPr>
      </p:pic>
      <p:pic>
        <p:nvPicPr>
          <p:cNvPr id="37" name="Picture 21">
            <a:extLst>
              <a:ext uri="{FF2B5EF4-FFF2-40B4-BE49-F238E27FC236}">
                <a16:creationId xmlns:a16="http://schemas.microsoft.com/office/drawing/2014/main" id="{71A3A2F3-A0A3-71C9-F5CD-067CD4BCC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3011"/>
            <a:ext cx="12192000" cy="261141"/>
          </a:xfrm>
          <a:prstGeom prst="rect">
            <a:avLst/>
          </a:prstGeom>
        </p:spPr>
      </p:pic>
      <p:pic>
        <p:nvPicPr>
          <p:cNvPr id="38" name="Picture 22">
            <a:extLst>
              <a:ext uri="{FF2B5EF4-FFF2-40B4-BE49-F238E27FC236}">
                <a16:creationId xmlns:a16="http://schemas.microsoft.com/office/drawing/2014/main" id="{594BDBE0-FAD2-7F75-B70A-50ECCD9AB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17" y="5562203"/>
            <a:ext cx="364681" cy="565055"/>
          </a:xfrm>
          <a:prstGeom prst="rect">
            <a:avLst/>
          </a:prstGeom>
        </p:spPr>
      </p:pic>
      <p:pic>
        <p:nvPicPr>
          <p:cNvPr id="41" name="תמונה 4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38B1745-BD9E-150A-075C-427F872ED9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4" y="6001982"/>
            <a:ext cx="2618379" cy="73659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FA471A3-5F47-4B58-AF99-DE067A008A33}"/>
              </a:ext>
            </a:extLst>
          </p:cNvPr>
          <p:cNvSpPr txBox="1"/>
          <p:nvPr/>
        </p:nvSpPr>
        <p:spPr>
          <a:xfrm>
            <a:off x="1463209" y="6331123"/>
            <a:ext cx="175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900" b="1" i="0" dirty="0">
                <a:effectLst/>
                <a:latin typeface="arial" panose="020B0604020202020204" pitchFamily="34" charset="0"/>
              </a:rPr>
              <a:t>Ministry of Welfare and Social Affairs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00847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CD91C3B8-97A2-7805-051D-FB0819AC3936}"/>
              </a:ext>
            </a:extLst>
          </p:cNvPr>
          <p:cNvGrpSpPr/>
          <p:nvPr/>
        </p:nvGrpSpPr>
        <p:grpSpPr>
          <a:xfrm>
            <a:off x="0" y="5562203"/>
            <a:ext cx="12192000" cy="1131629"/>
            <a:chOff x="0" y="5562203"/>
            <a:chExt cx="12192000" cy="11316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3F9E7EB-E009-CA15-8A13-D2D4F0E86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893011"/>
              <a:ext cx="12192000" cy="261141"/>
            </a:xfrm>
            <a:prstGeom prst="rect">
              <a:avLst/>
            </a:prstGeom>
          </p:spPr>
        </p:pic>
        <p:pic>
          <p:nvPicPr>
            <p:cNvPr id="23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436193D-6321-A3B7-76B8-905E843D9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70" y="6332074"/>
              <a:ext cx="1205739" cy="361758"/>
            </a:xfrm>
            <a:prstGeom prst="rect">
              <a:avLst/>
            </a:prstGeom>
          </p:spPr>
        </p:pic>
        <p:pic>
          <p:nvPicPr>
            <p:cNvPr id="24" name="Picture 22">
              <a:extLst>
                <a:ext uri="{FF2B5EF4-FFF2-40B4-BE49-F238E27FC236}">
                  <a16:creationId xmlns:a16="http://schemas.microsoft.com/office/drawing/2014/main" id="{A7489EED-C3CD-6E62-6D83-74329F1CE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17" y="5562203"/>
              <a:ext cx="364681" cy="565055"/>
            </a:xfrm>
            <a:prstGeom prst="rect">
              <a:avLst/>
            </a:prstGeom>
          </p:spPr>
        </p:pic>
      </p:grpSp>
      <p:sp>
        <p:nvSpPr>
          <p:cNvPr id="21" name="Rectangle 19">
            <a:extLst>
              <a:ext uri="{FF2B5EF4-FFF2-40B4-BE49-F238E27FC236}">
                <a16:creationId xmlns:a16="http://schemas.microsoft.com/office/drawing/2014/main" id="{911D281E-7E4D-A442-9C4B-31FC92117D01}"/>
              </a:ext>
            </a:extLst>
          </p:cNvPr>
          <p:cNvSpPr/>
          <p:nvPr/>
        </p:nvSpPr>
        <p:spPr>
          <a:xfrm>
            <a:off x="1007003" y="764987"/>
            <a:ext cx="10372170" cy="576708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8100"/>
              </a:gs>
              <a:gs pos="100000">
                <a:srgbClr val="FDD6A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E8346E57-18C7-41C9-BF7A-BE766F3D71E2}"/>
              </a:ext>
            </a:extLst>
          </p:cNvPr>
          <p:cNvSpPr/>
          <p:nvPr/>
        </p:nvSpPr>
        <p:spPr>
          <a:xfrm>
            <a:off x="951362" y="804186"/>
            <a:ext cx="10372170" cy="576708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DD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BB161B4A-A3A0-4DEB-BC99-198D262BC45D}"/>
              </a:ext>
            </a:extLst>
          </p:cNvPr>
          <p:cNvSpPr/>
          <p:nvPr/>
        </p:nvSpPr>
        <p:spPr>
          <a:xfrm>
            <a:off x="951362" y="1368571"/>
            <a:ext cx="10372170" cy="3663291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graphicFrame>
        <p:nvGraphicFramePr>
          <p:cNvPr id="12" name="טבלה 22">
            <a:extLst>
              <a:ext uri="{FF2B5EF4-FFF2-40B4-BE49-F238E27FC236}">
                <a16:creationId xmlns:a16="http://schemas.microsoft.com/office/drawing/2014/main" id="{4A428E04-2682-4BDC-B0F5-0DA4BBA5A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440031"/>
              </p:ext>
            </p:extLst>
          </p:nvPr>
        </p:nvGraphicFramePr>
        <p:xfrm>
          <a:off x="940568" y="812093"/>
          <a:ext cx="10372169" cy="5340432"/>
        </p:xfrm>
        <a:graphic>
          <a:graphicData uri="http://schemas.openxmlformats.org/drawingml/2006/table">
            <a:tbl>
              <a:tblPr rtl="1">
                <a:effectLst/>
                <a:tableStyleId>{5940675A-B579-460E-94D1-54222C63F5DA}</a:tableStyleId>
              </a:tblPr>
              <a:tblGrid>
                <a:gridCol w="2251515">
                  <a:extLst>
                    <a:ext uri="{9D8B030D-6E8A-4147-A177-3AD203B41FA5}">
                      <a16:colId xmlns:a16="http://schemas.microsoft.com/office/drawing/2014/main" val="1056069491"/>
                    </a:ext>
                  </a:extLst>
                </a:gridCol>
                <a:gridCol w="1200560">
                  <a:extLst>
                    <a:ext uri="{9D8B030D-6E8A-4147-A177-3AD203B41FA5}">
                      <a16:colId xmlns:a16="http://schemas.microsoft.com/office/drawing/2014/main" val="621755602"/>
                    </a:ext>
                  </a:extLst>
                </a:gridCol>
                <a:gridCol w="1428953">
                  <a:extLst>
                    <a:ext uri="{9D8B030D-6E8A-4147-A177-3AD203B41FA5}">
                      <a16:colId xmlns:a16="http://schemas.microsoft.com/office/drawing/2014/main" val="877741014"/>
                    </a:ext>
                  </a:extLst>
                </a:gridCol>
                <a:gridCol w="1364730">
                  <a:extLst>
                    <a:ext uri="{9D8B030D-6E8A-4147-A177-3AD203B41FA5}">
                      <a16:colId xmlns:a16="http://schemas.microsoft.com/office/drawing/2014/main" val="172900514"/>
                    </a:ext>
                  </a:extLst>
                </a:gridCol>
                <a:gridCol w="4126411">
                  <a:extLst>
                    <a:ext uri="{9D8B030D-6E8A-4147-A177-3AD203B41FA5}">
                      <a16:colId xmlns:a16="http://schemas.microsoft.com/office/drawing/2014/main" val="1661145406"/>
                    </a:ext>
                  </a:extLst>
                </a:gridCol>
              </a:tblGrid>
              <a:tr h="52397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900" b="1" kern="1200" dirty="0">
                          <a:solidFill>
                            <a:srgbClr val="4142F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en-US" sz="1900" b="1" kern="1200" dirty="0">
                          <a:solidFill>
                            <a:srgbClr val="4142F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Areas</a:t>
                      </a:r>
                      <a:endParaRPr lang="he-IL" sz="1900" b="1" kern="1200" dirty="0">
                        <a:solidFill>
                          <a:srgbClr val="4142F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900" b="1" kern="1200" dirty="0">
                          <a:solidFill>
                            <a:srgbClr val="4142F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900" b="1" kern="1200" dirty="0">
                          <a:solidFill>
                            <a:srgbClr val="4142F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1279</a:t>
                      </a:r>
                    </a:p>
                    <a:p>
                      <a:pPr algn="ctr" rtl="1" fontAlgn="b"/>
                      <a:r>
                        <a:rPr lang="en-US" sz="1000" b="1" kern="1200" dirty="0">
                          <a:solidFill>
                            <a:srgbClr val="4142F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sz="1000" b="1" kern="1200" baseline="0" dirty="0">
                          <a:solidFill>
                            <a:srgbClr val="4142F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resolution</a:t>
                      </a:r>
                      <a:endParaRPr lang="he-IL" sz="1000" b="1" kern="1200" dirty="0">
                        <a:solidFill>
                          <a:srgbClr val="4142F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900" b="1" kern="1200" dirty="0">
                          <a:solidFill>
                            <a:srgbClr val="4142F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endParaRPr lang="he-IL" sz="1900" b="1" kern="1200" dirty="0">
                        <a:solidFill>
                          <a:srgbClr val="4142F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2000" b="1" kern="1200" dirty="0">
                          <a:solidFill>
                            <a:srgbClr val="4142F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Offices</a:t>
                      </a:r>
                      <a:endParaRPr lang="he-IL" sz="1900" b="1" kern="1200" dirty="0">
                        <a:solidFill>
                          <a:srgbClr val="4142F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293724"/>
                  </a:ext>
                </a:extLst>
              </a:tr>
              <a:tr h="5487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Economy and Employment 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226.25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568.2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251%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 fontAlgn="b">
                        <a:buFontTx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Employment service, Labor, Economy, Industry, Tourism, Agriculture, post-high school "transition year" for youth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53921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Authorities 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627.5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Interior, Environmental Protection, Galilee, Negev 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9041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Infrastructure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809.9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dirty="0"/>
                        <a:t>Transportation, Housing and Construction, service centers, Water, Sewage, easing barriers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114011"/>
                  </a:ext>
                </a:extLst>
              </a:tr>
              <a:tr h="550507">
                <a:tc rowSpan="2"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Society and Community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523.2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dirty="0"/>
                        <a:t>Health, Internal Security, Sports and Culture Welfare 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550396"/>
                  </a:ext>
                </a:extLst>
              </a:tr>
              <a:tr h="318573">
                <a:tc vMerge="1">
                  <a:txBody>
                    <a:bodyPr/>
                    <a:lstStyle/>
                    <a:p>
                      <a:pPr algn="r" rtl="1" fontAlgn="b"/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470%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Civil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Society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 rtl="1" fontAlgn="b"/>
                      <a:endParaRPr lang="he-IL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566387"/>
                  </a:ext>
                </a:extLst>
              </a:tr>
              <a:tr h="541175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353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494.6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140%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dirty="0"/>
                        <a:t>Informal education, pedagogy, teacher training, supra-regional campuses, Gateway to Academia program to promote Bedouin students in higher education 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080755"/>
                  </a:ext>
                </a:extLst>
              </a:tr>
              <a:tr h="541176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Construction-Education, differential 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1771.5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150%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34223"/>
                  </a:ext>
                </a:extLst>
              </a:tr>
              <a:tr h="485191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Taotal</a:t>
                      </a:r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3176.75</a:t>
                      </a:r>
                    </a:p>
                  </a:txBody>
                  <a:tcPr marL="9031" marR="9031" marT="90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4956.4</a:t>
                      </a:r>
                    </a:p>
                  </a:txBody>
                  <a:tcPr marL="9031" marR="9031" marT="90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156%</a:t>
                      </a:r>
                    </a:p>
                  </a:txBody>
                  <a:tcPr marL="9031" marR="9031" marT="90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endParaRPr lang="he-IL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964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080960-DA8D-4668-A0A6-355C3CCC9B28}"/>
              </a:ext>
            </a:extLst>
          </p:cNvPr>
          <p:cNvSpPr txBox="1"/>
          <p:nvPr/>
        </p:nvSpPr>
        <p:spPr>
          <a:xfrm>
            <a:off x="1598146" y="160808"/>
            <a:ext cx="8940787" cy="550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Included in the Government Resolution</a:t>
            </a:r>
            <a:endParaRPr lang="he-IL" sz="3600" b="1" dirty="0">
              <a:solidFill>
                <a:srgbClr val="4142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DC67E6-0A43-4BAC-8981-7097B56BB226}"/>
              </a:ext>
            </a:extLst>
          </p:cNvPr>
          <p:cNvSpPr txBox="1"/>
          <p:nvPr/>
        </p:nvSpPr>
        <p:spPr>
          <a:xfrm>
            <a:off x="1985035" y="6213903"/>
            <a:ext cx="8477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increase in government investment </a:t>
            </a:r>
            <a:endParaRPr lang="he-IL" sz="2400" b="1" dirty="0">
              <a:solidFill>
                <a:srgbClr val="423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תמונה 1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2DB8130-D2BF-8D39-9BA9-6A9838C2C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4" y="6001982"/>
            <a:ext cx="2618379" cy="7365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A471A3-5F47-4B58-AF99-DE067A008A33}"/>
              </a:ext>
            </a:extLst>
          </p:cNvPr>
          <p:cNvSpPr txBox="1"/>
          <p:nvPr/>
        </p:nvSpPr>
        <p:spPr>
          <a:xfrm>
            <a:off x="1463209" y="6331123"/>
            <a:ext cx="175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900" b="1" i="0" dirty="0">
                <a:effectLst/>
                <a:latin typeface="arial" panose="020B0604020202020204" pitchFamily="34" charset="0"/>
              </a:rPr>
              <a:t>Ministry of Welfare and Social Affairs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68750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9">
            <a:extLst>
              <a:ext uri="{FF2B5EF4-FFF2-40B4-BE49-F238E27FC236}">
                <a16:creationId xmlns:a16="http://schemas.microsoft.com/office/drawing/2014/main" id="{36562764-5D62-4836-9F83-3FD0960448E1}"/>
              </a:ext>
            </a:extLst>
          </p:cNvPr>
          <p:cNvSpPr/>
          <p:nvPr/>
        </p:nvSpPr>
        <p:spPr>
          <a:xfrm>
            <a:off x="5130140" y="1339743"/>
            <a:ext cx="6735573" cy="615707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0AE7F8-F77C-4469-BE71-3F0A4AEDAF09}"/>
              </a:ext>
            </a:extLst>
          </p:cNvPr>
          <p:cNvSpPr/>
          <p:nvPr/>
        </p:nvSpPr>
        <p:spPr>
          <a:xfrm>
            <a:off x="5130140" y="2077112"/>
            <a:ext cx="6735573" cy="615707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C5549115-8A72-4111-B12E-CD95AA95A33F}"/>
              </a:ext>
            </a:extLst>
          </p:cNvPr>
          <p:cNvSpPr/>
          <p:nvPr/>
        </p:nvSpPr>
        <p:spPr>
          <a:xfrm>
            <a:off x="5130140" y="2814481"/>
            <a:ext cx="6735573" cy="615707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A6A71B46-C5B5-4298-B785-224AFBC6070B}"/>
              </a:ext>
            </a:extLst>
          </p:cNvPr>
          <p:cNvSpPr/>
          <p:nvPr/>
        </p:nvSpPr>
        <p:spPr>
          <a:xfrm>
            <a:off x="5575318" y="3551850"/>
            <a:ext cx="6290396" cy="615707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C25095A5-42C6-4EC1-B8F3-868A9640C1BD}"/>
              </a:ext>
            </a:extLst>
          </p:cNvPr>
          <p:cNvSpPr/>
          <p:nvPr/>
        </p:nvSpPr>
        <p:spPr>
          <a:xfrm>
            <a:off x="4450976" y="4289219"/>
            <a:ext cx="7414737" cy="661515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2508E3EE-CF49-4B5D-9FED-1AB125963055}"/>
              </a:ext>
            </a:extLst>
          </p:cNvPr>
          <p:cNvSpPr/>
          <p:nvPr/>
        </p:nvSpPr>
        <p:spPr>
          <a:xfrm>
            <a:off x="4007224" y="5097837"/>
            <a:ext cx="7858489" cy="661515"/>
          </a:xfrm>
          <a:custGeom>
            <a:avLst/>
            <a:gdLst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63"/>
              <a:gd name="connsiteX1" fmla="*/ 3985635 w 3985635"/>
              <a:gd name="connsiteY1" fmla="*/ 0 h 4297363"/>
              <a:gd name="connsiteX2" fmla="*/ 3985635 w 3985635"/>
              <a:gd name="connsiteY2" fmla="*/ 4297363 h 4297363"/>
              <a:gd name="connsiteX3" fmla="*/ 407236 w 3985635"/>
              <a:gd name="connsiteY3" fmla="*/ 4297363 h 4297363"/>
              <a:gd name="connsiteX4" fmla="*/ 0 w 3985635"/>
              <a:gd name="connsiteY4" fmla="*/ 1983457 h 4297363"/>
              <a:gd name="connsiteX5" fmla="*/ 407236 w 3985635"/>
              <a:gd name="connsiteY5" fmla="*/ 0 h 4297363"/>
              <a:gd name="connsiteX0" fmla="*/ 407236 w 3985635"/>
              <a:gd name="connsiteY0" fmla="*/ 0 h 4297390"/>
              <a:gd name="connsiteX1" fmla="*/ 3985635 w 3985635"/>
              <a:gd name="connsiteY1" fmla="*/ 0 h 4297390"/>
              <a:gd name="connsiteX2" fmla="*/ 3985635 w 3985635"/>
              <a:gd name="connsiteY2" fmla="*/ 4297363 h 4297390"/>
              <a:gd name="connsiteX3" fmla="*/ 407236 w 3985635"/>
              <a:gd name="connsiteY3" fmla="*/ 4297363 h 4297390"/>
              <a:gd name="connsiteX4" fmla="*/ 0 w 3985635"/>
              <a:gd name="connsiteY4" fmla="*/ 1983457 h 4297390"/>
              <a:gd name="connsiteX5" fmla="*/ 407236 w 3985635"/>
              <a:gd name="connsiteY5" fmla="*/ 0 h 4297390"/>
              <a:gd name="connsiteX0" fmla="*/ 359611 w 3938010"/>
              <a:gd name="connsiteY0" fmla="*/ 0 h 4459591"/>
              <a:gd name="connsiteX1" fmla="*/ 3938010 w 3938010"/>
              <a:gd name="connsiteY1" fmla="*/ 0 h 4459591"/>
              <a:gd name="connsiteX2" fmla="*/ 3938010 w 3938010"/>
              <a:gd name="connsiteY2" fmla="*/ 4297363 h 4459591"/>
              <a:gd name="connsiteX3" fmla="*/ 359611 w 3938010"/>
              <a:gd name="connsiteY3" fmla="*/ 4297363 h 4459591"/>
              <a:gd name="connsiteX4" fmla="*/ 0 w 3938010"/>
              <a:gd name="connsiteY4" fmla="*/ 2107282 h 4459591"/>
              <a:gd name="connsiteX5" fmla="*/ 359611 w 3938010"/>
              <a:gd name="connsiteY5" fmla="*/ 0 h 4459591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359611 w 3938010"/>
              <a:gd name="connsiteY0" fmla="*/ 0 h 4297363"/>
              <a:gd name="connsiteX1" fmla="*/ 3938010 w 3938010"/>
              <a:gd name="connsiteY1" fmla="*/ 0 h 4297363"/>
              <a:gd name="connsiteX2" fmla="*/ 3938010 w 3938010"/>
              <a:gd name="connsiteY2" fmla="*/ 4297363 h 4297363"/>
              <a:gd name="connsiteX3" fmla="*/ 359611 w 3938010"/>
              <a:gd name="connsiteY3" fmla="*/ 4297363 h 4297363"/>
              <a:gd name="connsiteX4" fmla="*/ 0 w 3938010"/>
              <a:gd name="connsiteY4" fmla="*/ 2107282 h 4297363"/>
              <a:gd name="connsiteX5" fmla="*/ 359611 w 3938010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00883 w 3979282"/>
              <a:gd name="connsiteY0" fmla="*/ 0 h 4297363"/>
              <a:gd name="connsiteX1" fmla="*/ 3979282 w 3979282"/>
              <a:gd name="connsiteY1" fmla="*/ 0 h 4297363"/>
              <a:gd name="connsiteX2" fmla="*/ 3979282 w 3979282"/>
              <a:gd name="connsiteY2" fmla="*/ 4297363 h 4297363"/>
              <a:gd name="connsiteX3" fmla="*/ 400883 w 3979282"/>
              <a:gd name="connsiteY3" fmla="*/ 4297363 h 4297363"/>
              <a:gd name="connsiteX4" fmla="*/ 0 w 3979282"/>
              <a:gd name="connsiteY4" fmla="*/ 2107282 h 4297363"/>
              <a:gd name="connsiteX5" fmla="*/ 400883 w 3979282"/>
              <a:gd name="connsiteY5" fmla="*/ 0 h 4297363"/>
              <a:gd name="connsiteX0" fmla="*/ 447300 w 4025699"/>
              <a:gd name="connsiteY0" fmla="*/ 0 h 4297363"/>
              <a:gd name="connsiteX1" fmla="*/ 4025699 w 4025699"/>
              <a:gd name="connsiteY1" fmla="*/ 0 h 4297363"/>
              <a:gd name="connsiteX2" fmla="*/ 4025699 w 4025699"/>
              <a:gd name="connsiteY2" fmla="*/ 4297363 h 4297363"/>
              <a:gd name="connsiteX3" fmla="*/ 447300 w 4025699"/>
              <a:gd name="connsiteY3" fmla="*/ 4297363 h 4297363"/>
              <a:gd name="connsiteX4" fmla="*/ 447300 w 4025699"/>
              <a:gd name="connsiteY4" fmla="*/ 0 h 4297363"/>
              <a:gd name="connsiteX0" fmla="*/ 265067 w 3843466"/>
              <a:gd name="connsiteY0" fmla="*/ 0 h 4297363"/>
              <a:gd name="connsiteX1" fmla="*/ 3843466 w 3843466"/>
              <a:gd name="connsiteY1" fmla="*/ 0 h 4297363"/>
              <a:gd name="connsiteX2" fmla="*/ 3843466 w 3843466"/>
              <a:gd name="connsiteY2" fmla="*/ 4297363 h 4297363"/>
              <a:gd name="connsiteX3" fmla="*/ 265067 w 3843466"/>
              <a:gd name="connsiteY3" fmla="*/ 4297363 h 4297363"/>
              <a:gd name="connsiteX4" fmla="*/ 265067 w 3843466"/>
              <a:gd name="connsiteY4" fmla="*/ 0 h 4297363"/>
              <a:gd name="connsiteX0" fmla="*/ 0 w 3578399"/>
              <a:gd name="connsiteY0" fmla="*/ 0 h 4297363"/>
              <a:gd name="connsiteX1" fmla="*/ 3578399 w 3578399"/>
              <a:gd name="connsiteY1" fmla="*/ 0 h 4297363"/>
              <a:gd name="connsiteX2" fmla="*/ 3578399 w 3578399"/>
              <a:gd name="connsiteY2" fmla="*/ 4297363 h 4297363"/>
              <a:gd name="connsiteX3" fmla="*/ 0 w 3578399"/>
              <a:gd name="connsiteY3" fmla="*/ 4297363 h 4297363"/>
              <a:gd name="connsiteX4" fmla="*/ 0 w 3578399"/>
              <a:gd name="connsiteY4" fmla="*/ 0 h 429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99" h="4297363">
                <a:moveTo>
                  <a:pt x="0" y="0"/>
                </a:moveTo>
                <a:lnTo>
                  <a:pt x="3578399" y="0"/>
                </a:lnTo>
                <a:lnTo>
                  <a:pt x="3578399" y="4297363"/>
                </a:lnTo>
                <a:lnTo>
                  <a:pt x="0" y="4297363"/>
                </a:lnTo>
                <a:lnTo>
                  <a:pt x="0" y="0"/>
                </a:lnTo>
                <a:close/>
              </a:path>
            </a:pathLst>
          </a:custGeom>
          <a:solidFill>
            <a:srgbClr val="FF81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7" name="Oval 3">
            <a:extLst>
              <a:ext uri="{FF2B5EF4-FFF2-40B4-BE49-F238E27FC236}">
                <a16:creationId xmlns:a16="http://schemas.microsoft.com/office/drawing/2014/main" id="{7870B296-F3A6-84AC-F02D-2F2ACC29D411}"/>
              </a:ext>
            </a:extLst>
          </p:cNvPr>
          <p:cNvSpPr/>
          <p:nvPr/>
        </p:nvSpPr>
        <p:spPr>
          <a:xfrm>
            <a:off x="420151" y="288036"/>
            <a:ext cx="5709959" cy="5713947"/>
          </a:xfrm>
          <a:prstGeom prst="ellipse">
            <a:avLst/>
          </a:prstGeom>
          <a:gradFill>
            <a:gsLst>
              <a:gs pos="41000">
                <a:srgbClr val="FDD6AB">
                  <a:lumMod val="84000"/>
                </a:srgbClr>
              </a:gs>
              <a:gs pos="97000">
                <a:srgbClr val="FF8100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A975E7A-40F6-4644-A3EF-DD4F68F8C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r="48478"/>
          <a:stretch/>
        </p:blipFill>
        <p:spPr>
          <a:xfrm>
            <a:off x="323852" y="288036"/>
            <a:ext cx="5709959" cy="5696941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E22C938-9407-4B62-8741-360DDA9C22C0}"/>
              </a:ext>
            </a:extLst>
          </p:cNvPr>
          <p:cNvSpPr txBox="1"/>
          <p:nvPr/>
        </p:nvSpPr>
        <p:spPr>
          <a:xfrm>
            <a:off x="5752618" y="632799"/>
            <a:ext cx="6210802" cy="73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000" dirty="0" err="1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Workplans</a:t>
            </a:r>
            <a:r>
              <a:rPr lang="en-US" sz="2000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the resolution will be implemented based on the following criteria: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CA6C6-7F59-431A-A82F-96B99F3F485E}"/>
              </a:ext>
            </a:extLst>
          </p:cNvPr>
          <p:cNvSpPr txBox="1"/>
          <p:nvPr/>
        </p:nvSpPr>
        <p:spPr>
          <a:xfrm>
            <a:off x="4839685" y="145755"/>
            <a:ext cx="7316481" cy="5411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ts val="3500"/>
              </a:lnSpc>
            </a:pPr>
            <a:r>
              <a:rPr lang="en-US" sz="40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 for Choosing Programs</a:t>
            </a:r>
            <a:endParaRPr lang="he-IL" sz="4000" b="1" dirty="0">
              <a:solidFill>
                <a:srgbClr val="423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F1C557-9180-4FBE-9E9D-9237D594BF60}"/>
              </a:ext>
            </a:extLst>
          </p:cNvPr>
          <p:cNvSpPr txBox="1"/>
          <p:nvPr/>
        </p:nvSpPr>
        <p:spPr>
          <a:xfrm>
            <a:off x="6489885" y="1334973"/>
            <a:ext cx="48673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Programs that advance core issues and create sustainable infrastructure </a:t>
            </a:r>
            <a:endParaRPr lang="he-I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979D42-DE2A-4AA4-A733-36D7AE5D1258}"/>
              </a:ext>
            </a:extLst>
          </p:cNvPr>
          <p:cNvSpPr txBox="1"/>
          <p:nvPr/>
        </p:nvSpPr>
        <p:spPr>
          <a:xfrm>
            <a:off x="6534700" y="2077660"/>
            <a:ext cx="48673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Activities that strengthen local authorities and promote their independence </a:t>
            </a:r>
            <a:endParaRPr lang="he-I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1EC4ED-284B-47FE-9621-98DC9F6A51E1}"/>
              </a:ext>
            </a:extLst>
          </p:cNvPr>
          <p:cNvSpPr txBox="1"/>
          <p:nvPr/>
        </p:nvSpPr>
        <p:spPr>
          <a:xfrm>
            <a:off x="6526491" y="2831028"/>
            <a:ext cx="48673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Programs that impact the general community with the value of individual citizens in mind</a:t>
            </a:r>
            <a:endParaRPr lang="he-I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99F526-A200-4F17-BEFE-006FEC5ECC8E}"/>
              </a:ext>
            </a:extLst>
          </p:cNvPr>
          <p:cNvSpPr txBox="1"/>
          <p:nvPr/>
        </p:nvSpPr>
        <p:spPr>
          <a:xfrm>
            <a:off x="6520279" y="3582824"/>
            <a:ext cx="48673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Focusing on a small number of programs for greater impact and accelerated success   </a:t>
            </a:r>
            <a:endParaRPr lang="he-I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415BFD-FA44-47E0-865B-1A7E47701C56}"/>
              </a:ext>
            </a:extLst>
          </p:cNvPr>
          <p:cNvSpPr txBox="1"/>
          <p:nvPr/>
        </p:nvSpPr>
        <p:spPr>
          <a:xfrm>
            <a:off x="6537844" y="4453280"/>
            <a:ext cx="570817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Preference for programs that result in tangible impact </a:t>
            </a:r>
            <a:endParaRPr lang="he-I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E10317-2138-4816-88DD-D3EF717B8D6E}"/>
              </a:ext>
            </a:extLst>
          </p:cNvPr>
          <p:cNvSpPr txBox="1"/>
          <p:nvPr/>
        </p:nvSpPr>
        <p:spPr>
          <a:xfrm>
            <a:off x="6601302" y="5251892"/>
            <a:ext cx="486731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Ability to execute, implement and evaluate</a:t>
            </a:r>
            <a:endParaRPr lang="he-I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A226C-F91D-4E84-971F-A1E99CA61532}"/>
              </a:ext>
            </a:extLst>
          </p:cNvPr>
          <p:cNvSpPr txBox="1"/>
          <p:nvPr/>
        </p:nvSpPr>
        <p:spPr>
          <a:xfrm>
            <a:off x="5982203" y="1205153"/>
            <a:ext cx="5994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50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L" sz="5000" b="1" dirty="0">
              <a:solidFill>
                <a:srgbClr val="423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BDB696-980E-4FFA-A34D-D085670103AD}"/>
              </a:ext>
            </a:extLst>
          </p:cNvPr>
          <p:cNvSpPr txBox="1"/>
          <p:nvPr/>
        </p:nvSpPr>
        <p:spPr>
          <a:xfrm>
            <a:off x="5982202" y="1946142"/>
            <a:ext cx="5994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50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L" sz="5000" b="1" dirty="0">
              <a:solidFill>
                <a:srgbClr val="423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7EF044-7DCB-48AA-A509-B1BC5B6B3C32}"/>
              </a:ext>
            </a:extLst>
          </p:cNvPr>
          <p:cNvSpPr txBox="1"/>
          <p:nvPr/>
        </p:nvSpPr>
        <p:spPr>
          <a:xfrm>
            <a:off x="6008200" y="2672345"/>
            <a:ext cx="5994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50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L" sz="5000" b="1" dirty="0">
              <a:solidFill>
                <a:srgbClr val="423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BDE95-8813-4F55-8669-BE609FC90778}"/>
              </a:ext>
            </a:extLst>
          </p:cNvPr>
          <p:cNvSpPr txBox="1"/>
          <p:nvPr/>
        </p:nvSpPr>
        <p:spPr>
          <a:xfrm>
            <a:off x="6019576" y="3417295"/>
            <a:ext cx="5994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50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L" sz="5000" b="1" dirty="0">
              <a:solidFill>
                <a:srgbClr val="423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B236CF-A502-46B9-8149-66803425B42E}"/>
              </a:ext>
            </a:extLst>
          </p:cNvPr>
          <p:cNvSpPr txBox="1"/>
          <p:nvPr/>
        </p:nvSpPr>
        <p:spPr>
          <a:xfrm>
            <a:off x="6019575" y="4170159"/>
            <a:ext cx="5994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50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IL" sz="5000" b="1" dirty="0">
              <a:solidFill>
                <a:srgbClr val="423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E56C4B-3D40-4774-B7B0-528F56A69C26}"/>
              </a:ext>
            </a:extLst>
          </p:cNvPr>
          <p:cNvSpPr txBox="1"/>
          <p:nvPr/>
        </p:nvSpPr>
        <p:spPr>
          <a:xfrm>
            <a:off x="6045573" y="4967612"/>
            <a:ext cx="5994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5000" b="1" dirty="0">
                <a:solidFill>
                  <a:srgbClr val="423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IL" sz="5000" b="1" dirty="0">
              <a:solidFill>
                <a:srgbClr val="423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698E2FD9-D4F9-0875-BFCC-59862BA143CE}"/>
              </a:ext>
            </a:extLst>
          </p:cNvPr>
          <p:cNvGrpSpPr/>
          <p:nvPr/>
        </p:nvGrpSpPr>
        <p:grpSpPr>
          <a:xfrm>
            <a:off x="0" y="5562203"/>
            <a:ext cx="12192000" cy="1131629"/>
            <a:chOff x="0" y="5562203"/>
            <a:chExt cx="12192000" cy="1131629"/>
          </a:xfrm>
        </p:grpSpPr>
        <p:pic>
          <p:nvPicPr>
            <p:cNvPr id="40" name="Picture 21">
              <a:extLst>
                <a:ext uri="{FF2B5EF4-FFF2-40B4-BE49-F238E27FC236}">
                  <a16:creationId xmlns:a16="http://schemas.microsoft.com/office/drawing/2014/main" id="{A86A05D3-4B09-F019-59C4-0D3C0B0B1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893011"/>
              <a:ext cx="12192000" cy="261141"/>
            </a:xfrm>
            <a:prstGeom prst="rect">
              <a:avLst/>
            </a:prstGeom>
          </p:spPr>
        </p:pic>
        <p:pic>
          <p:nvPicPr>
            <p:cNvPr id="41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A19E6E4-4D14-7DEE-F64E-199C1676C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70" y="6332074"/>
              <a:ext cx="1205739" cy="361758"/>
            </a:xfrm>
            <a:prstGeom prst="rect">
              <a:avLst/>
            </a:prstGeom>
          </p:spPr>
        </p:pic>
        <p:pic>
          <p:nvPicPr>
            <p:cNvPr id="42" name="Picture 22">
              <a:extLst>
                <a:ext uri="{FF2B5EF4-FFF2-40B4-BE49-F238E27FC236}">
                  <a16:creationId xmlns:a16="http://schemas.microsoft.com/office/drawing/2014/main" id="{A3FBD236-50C9-BBA1-685D-218957093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17" y="5562203"/>
              <a:ext cx="364681" cy="565055"/>
            </a:xfrm>
            <a:prstGeom prst="rect">
              <a:avLst/>
            </a:prstGeom>
          </p:spPr>
        </p:pic>
      </p:grpSp>
      <p:pic>
        <p:nvPicPr>
          <p:cNvPr id="38" name="תמונה 3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D4899E96-A6E0-4461-D0EF-1D16F0034D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4" y="6001982"/>
            <a:ext cx="2618379" cy="7365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FA471A3-5F47-4B58-AF99-DE067A008A33}"/>
              </a:ext>
            </a:extLst>
          </p:cNvPr>
          <p:cNvSpPr txBox="1"/>
          <p:nvPr/>
        </p:nvSpPr>
        <p:spPr>
          <a:xfrm>
            <a:off x="1463209" y="6331123"/>
            <a:ext cx="175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900" b="1" i="0" dirty="0">
                <a:effectLst/>
                <a:latin typeface="arial" panose="020B0604020202020204" pitchFamily="34" charset="0"/>
              </a:rPr>
              <a:t>Ministry of Welfare and Social Affairs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08256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social services via Civil Society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941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Cross-sector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consultation to target 3-5 areas to “boost” services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Based on data and research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Followed by evaluation and effectiveness research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Local NGOs professional empowerment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Budget: 94 Million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4142F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Invitation for cooperation to leverage impact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he-IL" dirty="0"/>
          </a:p>
          <a:p>
            <a:pPr algn="l" rtl="0"/>
            <a:endParaRPr lang="he-IL" dirty="0"/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CD91C3B8-97A2-7805-051D-FB0819AC3936}"/>
              </a:ext>
            </a:extLst>
          </p:cNvPr>
          <p:cNvGrpSpPr/>
          <p:nvPr/>
        </p:nvGrpSpPr>
        <p:grpSpPr>
          <a:xfrm>
            <a:off x="0" y="5562203"/>
            <a:ext cx="12192000" cy="1131629"/>
            <a:chOff x="0" y="5562203"/>
            <a:chExt cx="12192000" cy="1131629"/>
          </a:xfrm>
        </p:grpSpPr>
        <p:pic>
          <p:nvPicPr>
            <p:cNvPr id="5" name="Picture 21">
              <a:extLst>
                <a:ext uri="{FF2B5EF4-FFF2-40B4-BE49-F238E27FC236}">
                  <a16:creationId xmlns:a16="http://schemas.microsoft.com/office/drawing/2014/main" id="{F3F9E7EB-E009-CA15-8A13-D2D4F0E86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893011"/>
              <a:ext cx="12192000" cy="261141"/>
            </a:xfrm>
            <a:prstGeom prst="rect">
              <a:avLst/>
            </a:prstGeom>
          </p:spPr>
        </p:pic>
        <p:pic>
          <p:nvPicPr>
            <p:cNvPr id="6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436193D-6321-A3B7-76B8-905E843D9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70" y="6332074"/>
              <a:ext cx="1205739" cy="361758"/>
            </a:xfrm>
            <a:prstGeom prst="rect">
              <a:avLst/>
            </a:prstGeom>
          </p:spPr>
        </p:pic>
        <p:pic>
          <p:nvPicPr>
            <p:cNvPr id="7" name="Picture 22">
              <a:extLst>
                <a:ext uri="{FF2B5EF4-FFF2-40B4-BE49-F238E27FC236}">
                  <a16:creationId xmlns:a16="http://schemas.microsoft.com/office/drawing/2014/main" id="{A7489EED-C3CD-6E62-6D83-74329F1CE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17" y="5562203"/>
              <a:ext cx="364681" cy="5650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A471A3-5F47-4B58-AF99-DE067A008A33}"/>
              </a:ext>
            </a:extLst>
          </p:cNvPr>
          <p:cNvSpPr txBox="1"/>
          <p:nvPr/>
        </p:nvSpPr>
        <p:spPr>
          <a:xfrm>
            <a:off x="1463209" y="6331123"/>
            <a:ext cx="175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900" b="1" i="0" dirty="0">
                <a:effectLst/>
                <a:latin typeface="arial" panose="020B0604020202020204" pitchFamily="34" charset="0"/>
              </a:rPr>
              <a:t>Ministry of Welfare and Social Affairs</a:t>
            </a:r>
            <a:endParaRPr lang="en-US" sz="900" b="1" dirty="0"/>
          </a:p>
        </p:txBody>
      </p:sp>
      <p:pic>
        <p:nvPicPr>
          <p:cNvPr id="9" name="תמונה 8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2DB8130-D2BF-8D39-9BA9-6A9838C2C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44" y="6001982"/>
            <a:ext cx="2618379" cy="736591"/>
          </a:xfrm>
          <a:prstGeom prst="rect">
            <a:avLst/>
          </a:prstGeom>
        </p:spPr>
      </p:pic>
      <p:grpSp>
        <p:nvGrpSpPr>
          <p:cNvPr id="10" name="קבוצה 9"/>
          <p:cNvGrpSpPr/>
          <p:nvPr/>
        </p:nvGrpSpPr>
        <p:grpSpPr>
          <a:xfrm>
            <a:off x="8662071" y="3058302"/>
            <a:ext cx="2512290" cy="2541037"/>
            <a:chOff x="9060873" y="4247569"/>
            <a:chExt cx="2512290" cy="2541037"/>
          </a:xfrm>
        </p:grpSpPr>
        <p:sp>
          <p:nvSpPr>
            <p:cNvPr id="11" name="משולש שווה-שוקיים 10"/>
            <p:cNvSpPr/>
            <p:nvPr/>
          </p:nvSpPr>
          <p:spPr>
            <a:xfrm>
              <a:off x="9060873" y="4479638"/>
              <a:ext cx="2512290" cy="1939636"/>
            </a:xfrm>
            <a:prstGeom prst="triangle">
              <a:avLst/>
            </a:prstGeom>
            <a:solidFill>
              <a:srgbClr val="4142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TextBox 11"/>
            <p:cNvSpPr txBox="1"/>
            <p:nvPr/>
          </p:nvSpPr>
          <p:spPr>
            <a:xfrm rot="3425146">
              <a:off x="10298343" y="5118442"/>
              <a:ext cx="158865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Civil Society</a:t>
              </a:r>
              <a:endParaRPr lang="he-IL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11653" y="6419274"/>
              <a:ext cx="16810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Government</a:t>
              </a:r>
              <a:endParaRPr lang="he-IL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185629">
              <a:off x="8420207" y="5189740"/>
              <a:ext cx="225367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Local Government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153179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3" descr="תמונה שמכילה קרקע, חוץ, שמים, שדה&#10;&#10;התיאור נוצר באופן אוטומטי">
            <a:extLst>
              <a:ext uri="{FF2B5EF4-FFF2-40B4-BE49-F238E27FC236}">
                <a16:creationId xmlns:a16="http://schemas.microsoft.com/office/drawing/2014/main" id="{EADCBEA9-81E8-4BAC-8231-D83AEC9B6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5248" r="33308" b="43891"/>
          <a:stretch/>
        </p:blipFill>
        <p:spPr>
          <a:xfrm flipH="1">
            <a:off x="-1" y="0"/>
            <a:ext cx="12197905" cy="594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A3A766-253C-3C4C-9CEC-19187815B2A8}"/>
              </a:ext>
            </a:extLst>
          </p:cNvPr>
          <p:cNvSpPr/>
          <p:nvPr/>
        </p:nvSpPr>
        <p:spPr>
          <a:xfrm>
            <a:off x="-11810" y="2801"/>
            <a:ext cx="12197905" cy="5938240"/>
          </a:xfrm>
          <a:prstGeom prst="rect">
            <a:avLst/>
          </a:prstGeom>
          <a:gradFill flip="none" rotWithShape="1">
            <a:gsLst>
              <a:gs pos="0">
                <a:srgbClr val="FEAC56"/>
              </a:gs>
              <a:gs pos="100000">
                <a:srgbClr val="FF8100">
                  <a:alpha val="26000"/>
                </a:srgbClr>
              </a:gs>
              <a:gs pos="77000">
                <a:srgbClr val="FDD6AB">
                  <a:alpha val="1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C5D88B-F214-E445-81CB-C7A5BAD30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1"/>
          <a:stretch/>
        </p:blipFill>
        <p:spPr>
          <a:xfrm>
            <a:off x="-11811" y="5535679"/>
            <a:ext cx="12209715" cy="1331189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68E23156-84D7-40C3-A603-93BDA41916C3}"/>
              </a:ext>
            </a:extLst>
          </p:cNvPr>
          <p:cNvSpPr txBox="1"/>
          <p:nvPr/>
        </p:nvSpPr>
        <p:spPr>
          <a:xfrm>
            <a:off x="1837353" y="695993"/>
            <a:ext cx="851729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0" b="1" dirty="0">
                <a:solidFill>
                  <a:srgbClr val="423BFF"/>
                </a:solidFill>
                <a:cs typeface="Calibri" panose="020F0502020204030204" pitchFamily="34" charset="0"/>
              </a:rPr>
              <a:t>Thank You</a:t>
            </a:r>
            <a:endParaRPr lang="he-IL" sz="10000" b="1" dirty="0">
              <a:solidFill>
                <a:srgbClr val="423BFF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4FBEB-B083-9F40-BB54-A004D55F2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56" y="5517625"/>
            <a:ext cx="12546106" cy="260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E9A678-6F59-5045-9441-858990889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16" y="5002746"/>
            <a:ext cx="473496" cy="733659"/>
          </a:xfrm>
          <a:prstGeom prst="rect">
            <a:avLst/>
          </a:prstGeom>
        </p:spPr>
      </p:pic>
      <p:pic>
        <p:nvPicPr>
          <p:cNvPr id="24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9C7F856D-0BE1-9DA6-52C8-C2BE1B6D6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7" y="6072810"/>
            <a:ext cx="1470635" cy="441235"/>
          </a:xfrm>
          <a:prstGeom prst="rect">
            <a:avLst/>
          </a:prstGeom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E7F8F185-2E6B-B8E3-5A60-0C0F30AE34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06" y="5595023"/>
            <a:ext cx="3697393" cy="10401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A471A3-5F47-4B58-AF99-DE067A008A33}"/>
              </a:ext>
            </a:extLst>
          </p:cNvPr>
          <p:cNvSpPr txBox="1"/>
          <p:nvPr/>
        </p:nvSpPr>
        <p:spPr>
          <a:xfrm>
            <a:off x="1638482" y="6086588"/>
            <a:ext cx="17545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50" b="1" i="0" dirty="0">
                <a:effectLst/>
                <a:latin typeface="arial" panose="020B0604020202020204" pitchFamily="34" charset="0"/>
              </a:rPr>
              <a:t>Ministry of Welfare and Social Affairs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2565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03F8BAC5E5243A2671FB3F8FAF967" ma:contentTypeVersion="13" ma:contentTypeDescription="Create a new document." ma:contentTypeScope="" ma:versionID="38f65340d57db4101a75aa7406e9880d">
  <xsd:schema xmlns:xsd="http://www.w3.org/2001/XMLSchema" xmlns:xs="http://www.w3.org/2001/XMLSchema" xmlns:p="http://schemas.microsoft.com/office/2006/metadata/properties" xmlns:ns2="41bb9da1-d7c2-4828-b6d3-14b90d93a35f" xmlns:ns3="8ad5967d-e4ba-4a18-9f25-0355a10ac61e" targetNamespace="http://schemas.microsoft.com/office/2006/metadata/properties" ma:root="true" ma:fieldsID="572a497bd5113b100abab9c337da54b6" ns2:_="" ns3:_="">
    <xsd:import namespace="41bb9da1-d7c2-4828-b6d3-14b90d93a35f"/>
    <xsd:import namespace="8ad5967d-e4ba-4a18-9f25-0355a10ac6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b9da1-d7c2-4828-b6d3-14b90d93a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5967d-e4ba-4a18-9f25-0355a10ac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46002A-D6E1-4ADE-A841-49F0D332E2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64CD01-B1B2-4A39-A2E9-1C5633C9F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b9da1-d7c2-4828-b6d3-14b90d93a35f"/>
    <ds:schemaRef ds:uri="8ad5967d-e4ba-4a18-9f25-0355a10ac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13A630-C444-49D3-99C9-39266A187F49}">
  <ds:schemaRefs>
    <ds:schemaRef ds:uri="8ad5967d-e4ba-4a18-9f25-0355a10ac61e"/>
    <ds:schemaRef ds:uri="http://www.w3.org/XML/1998/namespace"/>
    <ds:schemaRef ds:uri="http://purl.org/dc/elements/1.1/"/>
    <ds:schemaRef ds:uri="41bb9da1-d7c2-4828-b6d3-14b90d93a35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751</Words>
  <Application>Microsoft Office PowerPoint</Application>
  <PresentationFormat>Widescreen</PresentationFormat>
  <Paragraphs>144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Athelas</vt:lpstr>
      <vt:lpstr>Calibri</vt:lpstr>
      <vt:lpstr>Calibri Light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Increased social services via Civil Society</vt:lpstr>
      <vt:lpstr>PowerPoint Presentation</vt:lpstr>
    </vt:vector>
  </TitlesOfParts>
  <Company>Molsa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אלינה שוורצמן</dc:creator>
  <cp:lastModifiedBy>Liron Shoham</cp:lastModifiedBy>
  <cp:revision>59</cp:revision>
  <dcterms:created xsi:type="dcterms:W3CDTF">2021-11-02T12:07:37Z</dcterms:created>
  <dcterms:modified xsi:type="dcterms:W3CDTF">2022-05-16T20:50:57Z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0x0101002F603F8BAC5E5243A2671FB3F8FAF967</vt:lpwstr>
  </property>
</Properties>
</file>